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97" r:id="rId2"/>
    <p:sldMasterId id="2147484751" r:id="rId3"/>
  </p:sldMasterIdLst>
  <p:notesMasterIdLst>
    <p:notesMasterId r:id="rId36"/>
  </p:notesMasterIdLst>
  <p:handoutMasterIdLst>
    <p:handoutMasterId r:id="rId37"/>
  </p:handoutMasterIdLst>
  <p:sldIdLst>
    <p:sldId id="287" r:id="rId4"/>
    <p:sldId id="257" r:id="rId5"/>
    <p:sldId id="258" r:id="rId6"/>
    <p:sldId id="259" r:id="rId7"/>
    <p:sldId id="260" r:id="rId8"/>
    <p:sldId id="261" r:id="rId9"/>
    <p:sldId id="282" r:id="rId10"/>
    <p:sldId id="288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974" r:id="rId23"/>
    <p:sldId id="256" r:id="rId24"/>
    <p:sldId id="277" r:id="rId25"/>
    <p:sldId id="278" r:id="rId26"/>
    <p:sldId id="283" r:id="rId27"/>
    <p:sldId id="284" r:id="rId28"/>
    <p:sldId id="285" r:id="rId29"/>
    <p:sldId id="286" r:id="rId30"/>
    <p:sldId id="970" r:id="rId31"/>
    <p:sldId id="971" r:id="rId32"/>
    <p:sldId id="972" r:id="rId33"/>
    <p:sldId id="973" r:id="rId34"/>
    <p:sldId id="28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632"/>
  </p:normalViewPr>
  <p:slideViewPr>
    <p:cSldViewPr>
      <p:cViewPr varScale="1">
        <p:scale>
          <a:sx n="67" d="100"/>
          <a:sy n="67" d="100"/>
        </p:scale>
        <p:origin x="18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AFAB6-ECE3-CE45-B3D2-220E0CC7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C55F4-1C67-0E48-85D4-901703F61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D15C77-7F20-5845-92DA-619635708A07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C3C12-299A-1B4F-AF4D-2D84C2BF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0F36-5BE5-084D-B244-6A5AFD1502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6459E7B4-4DBA-4D47-9798-04DC95BB468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B2A6E4-916A-AA43-9EED-0F6FF94C6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C90AD-89DD-BD4B-B076-4402B9F568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65CE3C-E0D2-6B47-908E-AAD735EE39BA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B002CA-CB34-6748-8DE9-D2A279E31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D3D152-A4B1-5B44-BFAB-2E35913F0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FDCE8-AF9F-844F-B26A-B380E97A41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247FC-2B4F-D14D-98EC-70D690F24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65A2D2AB-5B7E-AA46-8B8E-5E6D9A0982BA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4DC4D6C-9EF9-05D6-485D-2830212B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A6D4A530-D526-413D-3B81-1F847F2F4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D9098A01-D753-1370-C8EA-7705C5B39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06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5728B2B8-E749-99B5-E72F-69C0104F8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BD409D27-FDB5-A526-97CE-42B345019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F9076DE-B424-3537-F36A-DCADA3FFB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F710C-8AA5-90CB-94CD-84712C8D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3D28907-0597-FCB7-2BFA-007C75F66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CCB187D-2B62-D990-512D-75092C5CF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6754D59B-8BF1-0046-80EF-928E631D7202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23586C-5E40-F0FD-9BEA-2142B9EB83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262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3E323FFD-FEF8-354E-25AA-8C95F507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746DCDB-D03B-C38A-53C9-303543DA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B82AC-0B22-7571-173B-6938EEC1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53596192-A6C0-E177-D0AC-DBD5B808A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2C6562F0-80AF-D7EA-9895-30F709D3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B0FE89B-361B-CE9F-ABD5-5C03AC98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749AFF23-7C7D-4D4D-B703-2E0196CCFE37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1E7BACF-3493-3CE1-D457-1FBDF8F1AA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235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4AC8CCF7-98AE-A085-4C54-380AC3BD7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37DB3D32-39C2-7B42-1C79-71DCA426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C6091-157F-DE23-15C1-7065DBA0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9AEE4FA0-AB38-6691-6356-FD399AF2A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D36C3A3-EE96-8912-3B28-30693D30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75F7C0A-48AA-859A-63CA-A8C11088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0515F2B-D0FC-D642-A4FE-8DB76BA38BD3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578EFB-6F70-86C5-70D3-08CAB10EA5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96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A4063D04-DF73-7B35-57B6-7C00193C0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21F3C38-5582-706C-2303-4C002F5D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AF32C-3EAA-A891-8B2D-39C553A67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16E2081F-0C97-71A8-2465-5DB67C9EA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06C1FB2-036C-B812-2DA9-3768DD232A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ABA2585-CC64-F9F1-8FF0-97D7E50F9B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7F1A3850-DD6B-8645-9A61-D7F430ED4BDA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964A66-0F86-4BA1-DB87-24375E88B14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546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5F6B8C74-DA63-DB70-1577-E9382ABC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27405CAF-9310-B915-7CC2-ED0EE299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09A4E8F-8C82-7795-988B-007E2B7A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5E6941F6-D5F7-753A-A349-19C9A9512C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F7B3DB5-10A4-B6CF-5676-0E9664704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5890BD1-1443-8C31-437F-0F299B0E3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3A75268-6B8E-B34E-9B4F-825ED73DBC8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6D645D-22E0-E809-ACF2-76E2678105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31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796616A9-0DE0-B2CA-42D2-9ACA604A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098E84D-2488-09F1-5B10-1B0323FE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DCDF5-F032-7477-353B-B291434D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43DB551-6F93-FDC4-A234-5D7C363DB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DC8D258-7D7F-ACF3-94A5-E3BE77727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498CCFD-7B52-4E41-B7BA-5332E275383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ED8B43F-8B4C-ED0C-00FB-0BCB7DCC47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923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32F66C6-2590-71D9-4D1C-0F31E07C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82CA4-8F3E-AE2E-76C4-C47CD055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C67F42A-00E5-C319-706E-F78C942DB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C3EBA-4D4E-0C6F-AE5B-FB6A7CCB5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23755B12-78D2-7F43-A016-37418E8822C5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D1A24F-5DE6-1AF1-2C83-3F53758F7E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026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95A5-B33B-AA7A-8674-AE0DAC90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E7F3-2C12-5D1D-21F2-F6337EB3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G. Weisend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0C2BC-A16B-2F27-DA25-0DE1A62E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78403-6234-9F47-B285-51C7E584314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2869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B827A7A2-FB7A-3D0F-8331-9A0F686DA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92ED2B-C5ED-F49F-3508-4220C47F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4FBF67-2958-CF2C-19F6-FD59DED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J. G. Weisend II 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3B792-1794-6DC7-64F7-544EA19E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73592-21DB-AA4A-B7F8-707648AD8BF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8278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A4B4F9BC-3E55-F530-8C3E-971C0578721A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3A9A14F1-175A-3E9B-0972-D64E07AE8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342AA73-A75D-9A2E-C631-C2F9397478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0634AB-12BE-C1FA-97F3-26BCD3D2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482C17-4FF0-0344-8716-29996B4A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J. G. Weisend II 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CD1371-ED2F-3765-185C-0D734E9C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03D7-56AC-A84E-AB4C-30F236E1A47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9237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7762FD8C-70D9-ECE3-8C5E-76A91AC3D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25DF9B93-F2F2-414A-6455-64DF86BA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E344886-BA81-73A0-70AF-B248B3BE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3226-8444-135B-9BD0-484637CB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7665571-BAA7-88BB-7296-1AD2D6ACFC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A9EBB5-3E99-5878-B577-1394CC3E1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A9D8340D-D597-3148-B403-9A3BB3C1A90D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D0E284D-309F-FE6C-F907-664D7E5BEC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942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8F8470BB-EEA1-BD08-AAEA-CFAE7400744D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7B7A8114-A4BB-23D5-C64C-91EB61F70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2E3BC0B-FAC5-FCD3-6012-84F92AB21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8A50094-B691-6329-CC71-B5ED7896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ACB9841-B850-EEEA-BA32-5AF80AAF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J. G. Weisend II 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4799559-1D9D-3A84-A5B3-87AD04D5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4665-90A2-964B-A165-2BE56E0EED4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7674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EF10A71-C624-7AC6-DDE3-D3C9F397AF05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49EFD-6467-5300-4C46-F517872F2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AFCCE45-1CC7-968D-031B-D11FB18D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503E451-E2F9-63E7-F4AD-AD8AA957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J. G. Weisend II 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A8C3C52-9D8A-7A6B-C9DC-2CCA19F2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700F4-D321-8A49-8DFB-04F0C08D074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0436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E0F51151-A340-306B-D475-45E037919423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3" name="Bildobjekt 5" descr="ESS-vit-logga.png">
            <a:extLst>
              <a:ext uri="{FF2B5EF4-FFF2-40B4-BE49-F238E27FC236}">
                <a16:creationId xmlns:a16="http://schemas.microsoft.com/office/drawing/2014/main" id="{2A071A18-31A5-F693-D23C-064CF48CD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0D05D8C-9CD1-4D41-03A8-2E724F31F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8" y="6492875"/>
            <a:ext cx="468312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14D6A58D-FE2C-2F43-B856-D0E2BE3AF642}" type="slidenum">
              <a:rPr lang="fr-FR" altLang="sv-SE"/>
              <a:pPr/>
              <a:t>‹#›</a:t>
            </a:fld>
            <a:endParaRPr lang="fr-FR" altLang="sv-SE"/>
          </a:p>
        </p:txBody>
      </p:sp>
    </p:spTree>
    <p:extLst>
      <p:ext uri="{BB962C8B-B14F-4D97-AF65-F5344CB8AC3E}">
        <p14:creationId xmlns:p14="http://schemas.microsoft.com/office/powerpoint/2010/main" val="2304416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B_ppt_top.jpg">
            <a:extLst>
              <a:ext uri="{FF2B5EF4-FFF2-40B4-BE49-F238E27FC236}">
                <a16:creationId xmlns:a16="http://schemas.microsoft.com/office/drawing/2014/main" id="{D8D67E5A-4D77-63F3-187C-8A65838F8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4" name="Picture 3" descr="FRIB_ppt_top.jpg">
            <a:extLst>
              <a:ext uri="{FF2B5EF4-FFF2-40B4-BE49-F238E27FC236}">
                <a16:creationId xmlns:a16="http://schemas.microsoft.com/office/drawing/2014/main" id="{50693101-ED22-30ED-C499-909B760410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C020499-C19F-FBE4-3C33-AA575649F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91823-13AD-8762-C155-8F6AFAF1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6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14E53479-D984-21AF-6C93-8F8F98CB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9B9216A-C434-9E7F-5891-C725E8C9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6FC21-5C1F-650B-04E7-B0797CBB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1873112D-5130-EDD6-AD75-022470C59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2F21307-A3CF-D19C-0995-D2596BCB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D22A545-EBBF-9885-FF8D-5CF7A38F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09A376DC-5CCA-BE49-840E-980622507974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C5BE29C-5DC5-2ED2-41DF-D66D82A8BD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38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F8D49F6D-2B94-5286-6A83-92AE9D6C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6A1C949-B38D-7186-D7A1-3C32362EA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9DFCA-CAF2-F6A8-7200-38C9514A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3C0AB267-342B-0377-1FD7-7901C014D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F7B4FF6-4B89-0C77-B409-AE69381D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5A87185-CD89-F7A0-1504-015BED4A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4A634753-AFF3-AF46-AEDC-1F253DB8DE1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967E967-F967-E003-A16F-F3B9959FD6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91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5EEA15AA-3677-DE75-2055-E16526A81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9AC58C4-8F6F-B470-13E9-6CE821E0A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AA894-00FB-F061-7C58-C6CBD458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F78BE149-A54B-AAB1-939D-F295B1A72D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0FD3D92-EFAB-9864-AB48-18CD795712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53CFBAB-7FC3-8FE1-D36F-B2BBB89F17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2E38C73-582F-BF47-823A-9C4F85E6B99E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45FE08-BFA3-03A6-F17D-BC450AA5E6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687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C30DC56D-830E-B7C0-D56C-4C202067C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8E802C6-0079-9D8E-1E1E-28EFFADD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2747FB1-1490-2A5B-F79B-94691F0C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1281F6E3-F9DE-7D42-E975-D4B6376B0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6E2BFFD-8DFC-82CA-C325-5F61C3F234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B630CC5-3DAD-493B-0158-842409EBD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9A279DC-FE6B-0845-84B3-A55D3E6A5A6C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D98B31-FB60-F6BE-7273-6D04C394A0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6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1A0B94BE-1420-3EA7-7B44-C13922C0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5857731-A65C-0396-4A2D-91383023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88F5F-CBB8-90B1-B857-78A500D2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AA72B49-5B09-FA42-E83A-DA3902B4B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7FA9ABB-4854-44F1-3CFB-40A7344F3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B6B9489-7D30-4E40-BE69-F92D27BA02B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DDC4CB-E23D-17CE-F041-02B3D15D0E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45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8A9CEEA-E985-7F0B-8288-14140F06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A9482-06ED-2B39-9993-341B1695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243B6D7C-745A-6D03-51ED-497121D74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7D781-B342-4E49-D536-5EFA700E4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34AA9C4E-EE4D-844E-9A42-5C0B3456BC88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08FA14-25EE-9356-DC22-FC19D4514B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816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F2E5589-9F64-48E9-5E7B-2E7A3596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11CB10AE-5D3E-C361-BAB1-B2FB1C563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600054D5-60E7-A2EC-3ACA-172AC21F25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F08D0D-14D0-AE7F-6542-86B81C96B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5AF58248-D5B3-169F-2BBD-93B744B36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BF681DB9-D08F-8749-B7C1-4844BDC11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35BED46-E809-4A49-8F0A-17AB967BF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97144E02-46C5-3748-9857-896ECFA86ACA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FC895D7-4F74-B140-9BF0-9584BFA19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6B27950-6F04-76FD-E477-C82F92C57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691B29C8-DB01-19F3-B3F7-3CA81E712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AD50F6F3-9210-8E4B-85BE-F73AD39C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J. G. Weisend II 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38798781-567C-5542-8D0B-85F3E6BBD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D82B4C3B-4AC7-D540-9943-E2A768BC358E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36A81A1-9F11-6942-9621-2DA60B862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288F0819-EAC3-D2BD-0EB6-A807CC7E13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  <a:endParaRPr lang="sv-SE" altLang="sv-SE"/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B31647A3-42AF-D3C2-3FCA-6BF903A59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A016-27ED-6244-B3CF-6612C454B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4B0D-24AB-0A4B-ACCD-05B6AB42C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J. G. Weisend II 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F5323-35D7-6843-87AF-E2069FFE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672847-DF50-044D-8394-1EBF15C0C3C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instruments.com/" TargetMode="External"/><Relationship Id="rId2" Type="http://schemas.openxmlformats.org/officeDocument/2006/relationships/hyperlink" Target="http://www.lakeshore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cryogenicsociety.org/buyers_guide/" TargetMode="External"/><Relationship Id="rId5" Type="http://schemas.openxmlformats.org/officeDocument/2006/relationships/hyperlink" Target="http://www.gp50.com/" TargetMode="External"/><Relationship Id="rId4" Type="http://schemas.openxmlformats.org/officeDocument/2006/relationships/hyperlink" Target="http://www.omega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4CFB94A-5DF9-1DF7-5C27-D4C284A21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altLang="sv-SE" sz="4000">
                <a:ea typeface="ＭＳ Ｐゴシック" panose="020B0600070205080204" pitchFamily="34" charset="-128"/>
              </a:rPr>
              <a:t>Instrumentation</a:t>
            </a:r>
            <a:endParaRPr lang="en-GB" altLang="sv-SE">
              <a:ea typeface="ＭＳ Ｐゴシック" panose="020B0600070205080204" pitchFamily="34" charset="-128"/>
            </a:endParaRPr>
          </a:p>
        </p:txBody>
      </p:sp>
      <p:sp>
        <p:nvSpPr>
          <p:cNvPr id="29699" name="Subtitle 2">
            <a:extLst>
              <a:ext uri="{FF2B5EF4-FFF2-40B4-BE49-F238E27FC236}">
                <a16:creationId xmlns:a16="http://schemas.microsoft.com/office/drawing/2014/main" id="{46C9D70E-5A2E-3655-24B3-E2F431A8F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sv-SE" sz="2000">
                <a:solidFill>
                  <a:schemeClr val="bg1"/>
                </a:solidFill>
                <a:ea typeface="ＭＳ Ｐゴシック" panose="020B0600070205080204" pitchFamily="34" charset="-128"/>
              </a:rPr>
              <a:t>J. G. Weisend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DFB2A-2962-6F43-B0BE-461BB5D4E583}"/>
              </a:ext>
            </a:extLst>
          </p:cNvPr>
          <p:cNvSpPr/>
          <p:nvPr/>
        </p:nvSpPr>
        <p:spPr>
          <a:xfrm>
            <a:off x="2286000" y="5949950"/>
            <a:ext cx="4572000" cy="603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rgbClr val="FFFFFF"/>
                </a:solidFill>
                <a:latin typeface="Calibri"/>
                <a:ea typeface="+mn-ea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rgbClr val="FFFFFF"/>
                </a:solidFill>
                <a:latin typeface="Calibri"/>
                <a:ea typeface="+mn-ea"/>
              </a:rPr>
              <a:t>Winter 2025</a:t>
            </a:r>
            <a:endParaRPr lang="en-GB" sz="1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>
            <a:extLst>
              <a:ext uri="{FF2B5EF4-FFF2-40B4-BE49-F238E27FC236}">
                <a16:creationId xmlns:a16="http://schemas.microsoft.com/office/drawing/2014/main" id="{4C380C28-C70F-EEFD-F0DD-41ABA60A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Si410 Silicon Diode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Scientific Instruments</a:t>
            </a:r>
          </a:p>
        </p:txBody>
      </p:sp>
      <p:sp>
        <p:nvSpPr>
          <p:cNvPr id="38914" name="Date Placeholder 5">
            <a:extLst>
              <a:ext uri="{FF2B5EF4-FFF2-40B4-BE49-F238E27FC236}">
                <a16:creationId xmlns:a16="http://schemas.microsoft.com/office/drawing/2014/main" id="{56E25649-5613-AA46-C1E3-69556D39D5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Footer Placeholder 3">
            <a:extLst>
              <a:ext uri="{FF2B5EF4-FFF2-40B4-BE49-F238E27FC236}">
                <a16:creationId xmlns:a16="http://schemas.microsoft.com/office/drawing/2014/main" id="{448A4C54-09F5-BB67-E1EC-7BAE2A3F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2B0A6F54-49C6-0DB3-BC6A-5409D671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0841FF7-C538-5549-8FD1-01D307B6C224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6BFF851E-4A16-A057-EA97-A4E28413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2004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>
            <a:extLst>
              <a:ext uri="{FF2B5EF4-FFF2-40B4-BE49-F238E27FC236}">
                <a16:creationId xmlns:a16="http://schemas.microsoft.com/office/drawing/2014/main" id="{A64E1DD6-20F9-914B-93E1-6FB835ED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349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3">
            <a:extLst>
              <a:ext uri="{FF2B5EF4-FFF2-40B4-BE49-F238E27FC236}">
                <a16:creationId xmlns:a16="http://schemas.microsoft.com/office/drawing/2014/main" id="{ED37F538-B9F4-1FD8-FF2D-400B86BD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Can both be individually calibrated or used with typical curves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Relatively low cost, frequently used in cryogenic plants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Not suitable for radiation environments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>
            <a:extLst>
              <a:ext uri="{FF2B5EF4-FFF2-40B4-BE49-F238E27FC236}">
                <a16:creationId xmlns:a16="http://schemas.microsoft.com/office/drawing/2014/main" id="{DD2582CD-881C-DAF3-6659-F21604F5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Platinum Resistors</a:t>
            </a:r>
          </a:p>
        </p:txBody>
      </p:sp>
      <p:sp>
        <p:nvSpPr>
          <p:cNvPr id="39938" name="Date Placeholder 5">
            <a:extLst>
              <a:ext uri="{FF2B5EF4-FFF2-40B4-BE49-F238E27FC236}">
                <a16:creationId xmlns:a16="http://schemas.microsoft.com/office/drawing/2014/main" id="{FBD53739-3C21-81BC-EECD-F30BEB61FB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Footer Placeholder 3">
            <a:extLst>
              <a:ext uri="{FF2B5EF4-FFF2-40B4-BE49-F238E27FC236}">
                <a16:creationId xmlns:a16="http://schemas.microsoft.com/office/drawing/2014/main" id="{E6F280FF-C67B-E4E3-6681-A4DD5E16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3C151E20-D083-4A47-D81D-0303EF7E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01E62161-C5CF-A04D-B663-0BDDEEFA0E5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E25B9A52-BBDD-8289-E80A-B560D002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38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>
            <a:extLst>
              <a:ext uri="{FF2B5EF4-FFF2-40B4-BE49-F238E27FC236}">
                <a16:creationId xmlns:a16="http://schemas.microsoft.com/office/drawing/2014/main" id="{415120FE-2077-B351-15E7-2F77BC6C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019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8">
            <a:extLst>
              <a:ext uri="{FF2B5EF4-FFF2-40B4-BE49-F238E27FC236}">
                <a16:creationId xmlns:a16="http://schemas.microsoft.com/office/drawing/2014/main" id="{B17C3AB3-887C-F410-6A88-04D1BDCF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943600"/>
            <a:ext cx="310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Lakeshore Cryotronics Catalog</a:t>
            </a:r>
          </a:p>
        </p:txBody>
      </p:sp>
      <p:sp>
        <p:nvSpPr>
          <p:cNvPr id="39944" name="TextBox 9">
            <a:extLst>
              <a:ext uri="{FF2B5EF4-FFF2-40B4-BE49-F238E27FC236}">
                <a16:creationId xmlns:a16="http://schemas.microsoft.com/office/drawing/2014/main" id="{13EACD57-B939-6D87-925E-30F09CFE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Good down to ~ 30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Works well in ionizing radiation fields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Can be calibrated with good accuracy to common  calibration curves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Relatively low cost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Excitation is generally 1 mA DC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>
            <a:extLst>
              <a:ext uri="{FF2B5EF4-FFF2-40B4-BE49-F238E27FC236}">
                <a16:creationId xmlns:a16="http://schemas.microsoft.com/office/drawing/2014/main" id="{E70DFA08-2638-4B60-295A-4B16BFB5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Temperature Sensor Wiring</a:t>
            </a:r>
          </a:p>
        </p:txBody>
      </p:sp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A42E6A1D-4CDE-97F9-B39E-54271A1C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Four wire measurements (V+, V-, I+,I-) should be used for temperature sensors to avoid impact of lead resistance on measurement</a:t>
            </a:r>
            <a:r>
              <a:rPr lang="ja-JP" altLang="en-US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endParaRPr lang="en-US" altLang="ja-JP" sz="22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Wires should be in twisted pairs (V+,V-) and (I+,I-) to reduce noise pickup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Wires will connect from 300 K to cryogenic temperatures so must be have small cross sections, and low thermal conductivity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36 gage manganin wire is a frequent choice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sv-SE" sz="1600">
                <a:solidFill>
                  <a:srgbClr val="000000"/>
                </a:solidFill>
                <a:ea typeface="ヒラギノ角ゴ Pro W3" pitchFamily="1" charset="-128"/>
              </a:rPr>
              <a:t>see thermal conductivity integrals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Avoid using wires that are too fine as this will result in breakage and poor reliability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Heat sink wires at an intermediate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Don</a:t>
            </a:r>
            <a:r>
              <a:rPr lang="ja-JP" altLang="en-US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t over constrain the wires - allow room for movement and shrinkage during cool down to avoid breakage</a:t>
            </a:r>
            <a:endParaRPr lang="en-US" altLang="sv-SE" sz="2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0963" name="Date Placeholder 5">
            <a:extLst>
              <a:ext uri="{FF2B5EF4-FFF2-40B4-BE49-F238E27FC236}">
                <a16:creationId xmlns:a16="http://schemas.microsoft.com/office/drawing/2014/main" id="{E9BE1030-83C3-C2A6-153E-3461601CF0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DCA051B1-C580-33F4-EF69-616EEAB9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AB7419C8-A528-29F3-C84F-2721FFDC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D16A11A-A7E3-6E43-B4BD-1BD02B0087D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>
            <a:extLst>
              <a:ext uri="{FF2B5EF4-FFF2-40B4-BE49-F238E27FC236}">
                <a16:creationId xmlns:a16="http://schemas.microsoft.com/office/drawing/2014/main" id="{493FCA40-CB97-21FF-EA23-16A521BB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Heat Sinking of Wires</a:t>
            </a:r>
          </a:p>
        </p:txBody>
      </p:sp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B43AE6A1-5BF8-401B-B59C-0DB699A8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Critical to the proper use of temperature sensors in vacuum spaces</a:t>
            </a:r>
          </a:p>
          <a:p>
            <a:pPr lvl="1"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You want to measure the temperature of the sensor not that due to heat leak down the wire</a:t>
            </a:r>
          </a:p>
          <a:p>
            <a:pPr lvl="1"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Small heat capacities at cryogenic temperatures means small heat leaks can easily impact sensor temperature</a:t>
            </a:r>
          </a:p>
          <a:p>
            <a:pPr lvl="1"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Heat sink wire at intermediate temperature and also at point where temperature is measured</a:t>
            </a: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F0D2DDB8-7A83-69CE-4F8E-0B4AC16AC1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Footer Placeholder 3">
            <a:extLst>
              <a:ext uri="{FF2B5EF4-FFF2-40B4-BE49-F238E27FC236}">
                <a16:creationId xmlns:a16="http://schemas.microsoft.com/office/drawing/2014/main" id="{3AD1EC13-0569-FE9C-2F02-92A8685E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1CFCCF95-4F34-3E70-4E41-99B717E8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B88A220-6426-A342-8ECA-137E94ACE187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>
            <a:extLst>
              <a:ext uri="{FF2B5EF4-FFF2-40B4-BE49-F238E27FC236}">
                <a16:creationId xmlns:a16="http://schemas.microsoft.com/office/drawing/2014/main" id="{A8FF5301-2572-DE74-E513-360B32E7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74675" y="1516063"/>
            <a:ext cx="784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2">
            <a:extLst>
              <a:ext uri="{FF2B5EF4-FFF2-40B4-BE49-F238E27FC236}">
                <a16:creationId xmlns:a16="http://schemas.microsoft.com/office/drawing/2014/main" id="{58255EA5-85BC-8648-8D11-807732CE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Required Wire Heat Sinking for Proper Temperature Measurement </a:t>
            </a:r>
          </a:p>
        </p:txBody>
      </p:sp>
      <p:sp>
        <p:nvSpPr>
          <p:cNvPr id="43011" name="Date Placeholder 5">
            <a:extLst>
              <a:ext uri="{FF2B5EF4-FFF2-40B4-BE49-F238E27FC236}">
                <a16:creationId xmlns:a16="http://schemas.microsoft.com/office/drawing/2014/main" id="{5B7938D6-6A0A-BA0E-4086-ECE1A3730A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Footer Placeholder 3">
            <a:extLst>
              <a:ext uri="{FF2B5EF4-FFF2-40B4-BE49-F238E27FC236}">
                <a16:creationId xmlns:a16="http://schemas.microsoft.com/office/drawing/2014/main" id="{C925CB97-ED7E-9B9B-8743-2034CD2E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id="{5B244F43-00FA-D695-5B5F-78176468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81D59D5-CA35-9B4B-94F6-6037B18271F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C2CBC4ED-E4FB-5397-8161-83841DCB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 defTabSz="8064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8064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8064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8064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806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sv-SE" sz="1200">
                <a:solidFill>
                  <a:srgbClr val="064308"/>
                </a:solidFill>
                <a:latin typeface="Arial" panose="020B0604020202020204" pitchFamily="34" charset="0"/>
              </a:rPr>
              <a:t>From </a:t>
            </a:r>
            <a:r>
              <a:rPr lang="ja-JP" altLang="en-US" sz="1200">
                <a:solidFill>
                  <a:srgbClr val="064308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200">
                <a:solidFill>
                  <a:srgbClr val="064308"/>
                </a:solidFill>
                <a:latin typeface="Arial" panose="020B0604020202020204" pitchFamily="34" charset="0"/>
              </a:rPr>
              <a:t>Cryogenic Instrumentation</a:t>
            </a:r>
            <a:r>
              <a:rPr lang="ja-JP" altLang="en-US" sz="1200">
                <a:solidFill>
                  <a:srgbClr val="064308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200">
                <a:solidFill>
                  <a:srgbClr val="064308"/>
                </a:solidFill>
                <a:latin typeface="Arial" panose="020B0604020202020204" pitchFamily="34" charset="0"/>
              </a:rPr>
              <a:t> – D.S. Holmes and S. Courts</a:t>
            </a:r>
            <a:br>
              <a:rPr lang="en-US" altLang="ja-JP" sz="1200">
                <a:solidFill>
                  <a:srgbClr val="064308"/>
                </a:solidFill>
                <a:latin typeface="Arial" panose="020B0604020202020204" pitchFamily="34" charset="0"/>
              </a:rPr>
            </a:br>
            <a:r>
              <a:rPr lang="en-US" altLang="ja-JP" sz="1200" u="sng">
                <a:solidFill>
                  <a:srgbClr val="064308"/>
                </a:solidFill>
                <a:latin typeface="Arial" panose="020B0604020202020204" pitchFamily="34" charset="0"/>
              </a:rPr>
              <a:t>Handbook of Cryogenic Engineering</a:t>
            </a:r>
            <a:endParaRPr lang="en-US" altLang="sv-SE" sz="1200" u="sng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>
            <a:extLst>
              <a:ext uri="{FF2B5EF4-FFF2-40B4-BE49-F238E27FC236}">
                <a16:creationId xmlns:a16="http://schemas.microsoft.com/office/drawing/2014/main" id="{56E93570-C950-EC25-9F6D-16391BBC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Pressure Measurement</a:t>
            </a:r>
          </a:p>
        </p:txBody>
      </p:sp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E2AC8644-CE22-04E8-7DF1-B7BAD5C5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Carry out at room temperature where possible (using a capillary tube)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Problems with room temperature pressure measurement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Thermal Acoustic Oscillations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Time response will be too slow for high speed transients but for most operations this isn</a:t>
            </a:r>
            <a:r>
              <a:rPr lang="ja-JP" altLang="en-US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 an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sv-SE" sz="1700">
                <a:solidFill>
                  <a:srgbClr val="000000"/>
                </a:solidFill>
                <a:ea typeface="ヒラギノ角ゴ Pro W3" pitchFamily="1" charset="-128"/>
              </a:rPr>
              <a:t>High speed pressure pulse due to magnet quenching is an exception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Some cold pressure transducers exist that solve these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There are a wide range of 300 K commercial pressure transducers that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Many are based on capacitive sensors or strain gage bridges mounted on diaphragms that change shape with pressure</a:t>
            </a:r>
          </a:p>
          <a:p>
            <a:pPr eaLnBrk="1" hangingPunct="1">
              <a:lnSpc>
                <a:spcPct val="90000"/>
              </a:lnSpc>
            </a:pPr>
            <a:endParaRPr lang="en-US" altLang="sv-SE" sz="2400">
              <a:ea typeface="ＭＳ Ｐゴシック" panose="020B0600070205080204" pitchFamily="34" charset="-128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BBF360EC-2203-F796-70C8-BDFCF4C60A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4367D7B3-C9E2-663A-A13D-BC1725B9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84AFD099-5004-D8E9-30F7-94D4DF0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0EE66F99-2009-EB4E-8605-E3A78C78AF1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31A70870-1D89-C101-31A8-76AB0C07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MKS Baratron Pressure Transducer</a:t>
            </a:r>
          </a:p>
        </p:txBody>
      </p:sp>
      <p:sp>
        <p:nvSpPr>
          <p:cNvPr id="45058" name="Date Placeholder 5">
            <a:extLst>
              <a:ext uri="{FF2B5EF4-FFF2-40B4-BE49-F238E27FC236}">
                <a16:creationId xmlns:a16="http://schemas.microsoft.com/office/drawing/2014/main" id="{ACA3E23D-B68D-C8FC-339D-C668DBDCDC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F6E51393-BF88-E7ED-A428-38569DEA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33610579-FC54-C45B-60CF-AD8172EA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0B47CA0-9351-AE44-9363-01C0AE70469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E303B53B-9748-B300-CD20-D07F60D8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246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7">
            <a:extLst>
              <a:ext uri="{FF2B5EF4-FFF2-40B4-BE49-F238E27FC236}">
                <a16:creationId xmlns:a16="http://schemas.microsoft.com/office/drawing/2014/main" id="{3E35BEE9-A707-218F-A1C3-5BFEC4AE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341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300 K operation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Uses a capacitive sensor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Accurate up to 0.3 % of reading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>
            <a:extLst>
              <a:ext uri="{FF2B5EF4-FFF2-40B4-BE49-F238E27FC236}">
                <a16:creationId xmlns:a16="http://schemas.microsoft.com/office/drawing/2014/main" id="{E8AB33BD-C31B-3FDF-047C-005A6FE3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Flow Measurements</a:t>
            </a:r>
          </a:p>
        </p:txBody>
      </p:sp>
      <p:sp>
        <p:nvSpPr>
          <p:cNvPr id="38913" name="Content Placeholder 1">
            <a:extLst>
              <a:ext uri="{FF2B5EF4-FFF2-40B4-BE49-F238E27FC236}">
                <a16:creationId xmlns:a16="http://schemas.microsoft.com/office/drawing/2014/main" id="{76C95E14-8F68-3040-8F18-10DCC8826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 variety of techniques are available mostly the same ones as used in standard fluid mechanics including: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</a:rPr>
              <a:t>Venturi</a:t>
            </a:r>
            <a:r>
              <a:rPr lang="en-US" dirty="0">
                <a:solidFill>
                  <a:srgbClr val="000000"/>
                </a:solidFill>
              </a:rPr>
              <a:t> Meters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Turbine </a:t>
            </a:r>
            <a:r>
              <a:rPr lang="en-US" dirty="0" err="1">
                <a:solidFill>
                  <a:srgbClr val="000000"/>
                </a:solidFill>
              </a:rPr>
              <a:t>Flowmeters</a:t>
            </a:r>
            <a:endParaRPr lang="en-US" dirty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</a:rPr>
              <a:t>Coriolis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Flowmeters</a:t>
            </a:r>
            <a:endParaRPr lang="en-US" dirty="0">
              <a:solidFill>
                <a:srgbClr val="00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Orifice plate </a:t>
            </a:r>
            <a:r>
              <a:rPr lang="en-US" dirty="0" err="1">
                <a:solidFill>
                  <a:srgbClr val="000000"/>
                </a:solidFill>
              </a:rPr>
              <a:t>Flowmeters</a:t>
            </a: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Insure that the devices are calibrated for operation at the temperatures and pressures that you are expecting (use appropriate fluid properties)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Beware of situations that can result in unplanned two-phase 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Allow sufficient length for flow straightening if required (e.g. </a:t>
            </a:r>
            <a:r>
              <a:rPr lang="en-US" dirty="0" err="1">
                <a:solidFill>
                  <a:srgbClr val="000000"/>
                </a:solidFill>
              </a:rPr>
              <a:t>Venturi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possible install the flow meters in the 300 K portions of the 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083" name="Date Placeholder 5">
            <a:extLst>
              <a:ext uri="{FF2B5EF4-FFF2-40B4-BE49-F238E27FC236}">
                <a16:creationId xmlns:a16="http://schemas.microsoft.com/office/drawing/2014/main" id="{4E651443-B0BE-8342-24B1-90E4BFE1B9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DC5A0CB6-85A0-4CDD-89CC-0D70AE4F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5F07FA53-D002-400B-ED90-575EF8B4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1CD82AF-67E3-4A42-B4D3-373A5E3BACBA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A1D13697-80C0-D903-6B84-3E48EB59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Venturi Flow Meter</a:t>
            </a:r>
          </a:p>
        </p:txBody>
      </p:sp>
      <p:sp>
        <p:nvSpPr>
          <p:cNvPr id="47106" name="Date Placeholder 5">
            <a:extLst>
              <a:ext uri="{FF2B5EF4-FFF2-40B4-BE49-F238E27FC236}">
                <a16:creationId xmlns:a16="http://schemas.microsoft.com/office/drawing/2014/main" id="{A04B1CD0-AA3C-2250-010D-06FA84E3CD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Footer Placeholder 3">
            <a:extLst>
              <a:ext uri="{FF2B5EF4-FFF2-40B4-BE49-F238E27FC236}">
                <a16:creationId xmlns:a16="http://schemas.microsoft.com/office/drawing/2014/main" id="{DC9EC164-E638-3AF3-9628-0F3F6818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F7A68D4B-9D1D-4B52-6A1E-1DD2EFA7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C7D1909-2925-4544-AEEC-AD8A6F522247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47109" name="Picture 2">
            <a:extLst>
              <a:ext uri="{FF2B5EF4-FFF2-40B4-BE49-F238E27FC236}">
                <a16:creationId xmlns:a16="http://schemas.microsoft.com/office/drawing/2014/main" id="{D770055F-33F9-7F12-EE7F-98394DE4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189038" y="1549400"/>
            <a:ext cx="5857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9">
            <a:extLst>
              <a:ext uri="{FF2B5EF4-FFF2-40B4-BE49-F238E27FC236}">
                <a16:creationId xmlns:a16="http://schemas.microsoft.com/office/drawing/2014/main" id="{CE879AF0-CC17-2DA6-A884-6711C1E7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388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  <a:r>
              <a:rPr lang="en-US" altLang="sv-SE" sz="1400" u="sng">
                <a:solidFill>
                  <a:schemeClr val="tx1"/>
                </a:solidFill>
                <a:latin typeface="Arial" panose="020B0604020202020204" pitchFamily="34" charset="0"/>
              </a:rPr>
              <a:t>The Handbook of Cryogenic Engineering</a:t>
            </a:r>
          </a:p>
        </p:txBody>
      </p:sp>
      <p:sp>
        <p:nvSpPr>
          <p:cNvPr id="47111" name="TextBox 10">
            <a:extLst>
              <a:ext uri="{FF2B5EF4-FFF2-40B4-BE49-F238E27FC236}">
                <a16:creationId xmlns:a16="http://schemas.microsoft.com/office/drawing/2014/main" id="{E4D98869-0BC2-4CF2-DBD3-C537C1C7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20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Note use of cold DP transducer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A more common approach is to use capillary tubes and a warm transducer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F0179E29-419C-E1D2-612D-4C039147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Coriolis Flow Meter</a:t>
            </a:r>
          </a:p>
        </p:txBody>
      </p:sp>
      <p:sp>
        <p:nvSpPr>
          <p:cNvPr id="48130" name="Date Placeholder 6">
            <a:extLst>
              <a:ext uri="{FF2B5EF4-FFF2-40B4-BE49-F238E27FC236}">
                <a16:creationId xmlns:a16="http://schemas.microsoft.com/office/drawing/2014/main" id="{C54D038E-076E-E0CF-55A4-6DD80BC3AD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Footer Placeholder 4">
            <a:extLst>
              <a:ext uri="{FF2B5EF4-FFF2-40B4-BE49-F238E27FC236}">
                <a16:creationId xmlns:a16="http://schemas.microsoft.com/office/drawing/2014/main" id="{650D58DE-487D-EC47-75BD-78DE37CD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CACFA599-0A51-2CD8-27F4-33E413CD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FF5A752E-C5E3-3443-A3AD-3B11F2C20A76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48133" name="Picture 2">
            <a:extLst>
              <a:ext uri="{FF2B5EF4-FFF2-40B4-BE49-F238E27FC236}">
                <a16:creationId xmlns:a16="http://schemas.microsoft.com/office/drawing/2014/main" id="{14B7AAEB-8A11-F1D2-394F-37DC1345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8">
            <a:extLst>
              <a:ext uri="{FF2B5EF4-FFF2-40B4-BE49-F238E27FC236}">
                <a16:creationId xmlns:a16="http://schemas.microsoft.com/office/drawing/2014/main" id="{2C3AE3CB-9F92-4D12-597A-7F2226BE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Tested down to 1.7 K at CERN LHC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Flow produces vibrations in the flow tubes that have a phase offset directly related to mass flow</a:t>
            </a:r>
          </a:p>
        </p:txBody>
      </p:sp>
      <p:sp>
        <p:nvSpPr>
          <p:cNvPr id="48135" name="TextBox 9">
            <a:extLst>
              <a:ext uri="{FF2B5EF4-FFF2-40B4-BE49-F238E27FC236}">
                <a16:creationId xmlns:a16="http://schemas.microsoft.com/office/drawing/2014/main" id="{35B5256E-4606-CB08-F2E4-0420BBC1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86400"/>
            <a:ext cx="6102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  <a:r>
              <a:rPr lang="en-US" altLang="sv-SE" sz="1400" i="1">
                <a:solidFill>
                  <a:schemeClr val="tx1"/>
                </a:solidFill>
                <a:latin typeface="Arial" panose="020B0604020202020204" pitchFamily="34" charset="0"/>
              </a:rPr>
              <a:t>Development of a mass flowmeter based on the Coriolis acceleration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i="1">
                <a:solidFill>
                  <a:schemeClr val="tx1"/>
                </a:solidFill>
                <a:latin typeface="Arial" panose="020B0604020202020204" pitchFamily="34" charset="0"/>
              </a:rPr>
              <a:t>for liquid, supercritical and superfluid helium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de Jonge T. et al. </a:t>
            </a:r>
            <a:r>
              <a:rPr lang="en-US" altLang="sv-SE" sz="1400" u="sng">
                <a:solidFill>
                  <a:schemeClr val="tx1"/>
                </a:solidFill>
                <a:latin typeface="Arial" panose="020B0604020202020204" pitchFamily="34" charset="0"/>
              </a:rPr>
              <a:t>Adv. Cryo. Engr. Vol 39 (1994)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A2C1B5A-03C0-8479-321F-72E7AB3E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Goals</a:t>
            </a:r>
          </a:p>
        </p:txBody>
      </p:sp>
      <p:sp>
        <p:nvSpPr>
          <p:cNvPr id="30722" name="Content Placeholder 6">
            <a:extLst>
              <a:ext uri="{FF2B5EF4-FFF2-40B4-BE49-F238E27FC236}">
                <a16:creationId xmlns:a16="http://schemas.microsoft.com/office/drawing/2014/main" id="{BD59D723-DA01-6537-E0D4-C1B2A687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Describe measurements &amp; instrumentation in cryogenic systems</a:t>
            </a:r>
          </a:p>
          <a:p>
            <a:pPr eaLnBrk="1" hangingPunct="1"/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Give examples of typical temperature, pressure, flow and level sensors used in cryogenic systems</a:t>
            </a:r>
          </a:p>
          <a:p>
            <a:pPr eaLnBrk="1" hangingPunct="1"/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Discuss the proper installation of sensors, wiring and feed throughs in cryogenic instrumentation</a:t>
            </a:r>
          </a:p>
          <a:p>
            <a:pPr eaLnBrk="1" hangingPunct="1"/>
            <a:r>
              <a:rPr lang="en-US" altLang="sv-SE">
                <a:solidFill>
                  <a:schemeClr val="tx1"/>
                </a:solidFill>
                <a:ea typeface="ＭＳ Ｐゴシック" panose="020B0600070205080204" pitchFamily="34" charset="-128"/>
              </a:rPr>
              <a:t>Describe Thermal Acoustic Oscillations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sv-SE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1BCEF3B1-A172-68C8-CFEA-CA3317A732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Footer Placeholder 6">
            <a:extLst>
              <a:ext uri="{FF2B5EF4-FFF2-40B4-BE49-F238E27FC236}">
                <a16:creationId xmlns:a16="http://schemas.microsoft.com/office/drawing/2014/main" id="{23E6AFE5-7C9B-1F1B-045B-F6460BF4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BF72B294-75F4-8CD5-B3F1-6E789999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5E6F14EC-E7A9-534E-B203-D918B9F18307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Grafik 11">
            <a:extLst>
              <a:ext uri="{FF2B5EF4-FFF2-40B4-BE49-F238E27FC236}">
                <a16:creationId xmlns:a16="http://schemas.microsoft.com/office/drawing/2014/main" id="{E2CA6F22-FC41-C45C-916A-25631AAE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r="21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13312BE-4319-4FD8-82E4-7ACDB8920C9F}"/>
              </a:ext>
            </a:extLst>
          </p:cNvPr>
          <p:cNvSpPr/>
          <p:nvPr/>
        </p:nvSpPr>
        <p:spPr>
          <a:xfrm>
            <a:off x="0" y="0"/>
            <a:ext cx="5013325" cy="68580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41F0B7E-822A-4C07-8AB7-6737F005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552825" cy="6858000"/>
          </a:xfr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Thermal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measuring principle</a:t>
            </a: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situ calibration under real operating conditions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Very high accuracy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Very small operating losses</a:t>
            </a:r>
          </a:p>
          <a:p>
            <a:pPr lvl="1"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pressure drop </a:t>
            </a:r>
          </a:p>
          <a:p>
            <a:pPr lvl="1"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temperature increase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Minimum space requirement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Easy installation and commissioning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Integrated temperature measurement</a:t>
            </a:r>
          </a:p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New to the market in 2019</a:t>
            </a:r>
          </a:p>
        </p:txBody>
      </p:sp>
      <p:pic>
        <p:nvPicPr>
          <p:cNvPr id="33796" name="Grafik 19">
            <a:extLst>
              <a:ext uri="{FF2B5EF4-FFF2-40B4-BE49-F238E27FC236}">
                <a16:creationId xmlns:a16="http://schemas.microsoft.com/office/drawing/2014/main" id="{4EB23D95-914E-6A21-5B16-24596C372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289300"/>
            <a:ext cx="32988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Grafik 20">
            <a:extLst>
              <a:ext uri="{FF2B5EF4-FFF2-40B4-BE49-F238E27FC236}">
                <a16:creationId xmlns:a16="http://schemas.microsoft.com/office/drawing/2014/main" id="{7950F846-7141-FD9F-6CF9-1648E8A3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195763"/>
            <a:ext cx="1962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feld 8">
            <a:extLst>
              <a:ext uri="{FF2B5EF4-FFF2-40B4-BE49-F238E27FC236}">
                <a16:creationId xmlns:a16="http://schemas.microsoft.com/office/drawing/2014/main" id="{E54E0E43-CB2B-3B76-E92D-32DC1A14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509587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sv-SE"/>
              <a:t>Automatic</a:t>
            </a:r>
          </a:p>
          <a:p>
            <a:r>
              <a:rPr lang="de-CH" altLang="sv-SE"/>
              <a:t>Self-calibration:</a:t>
            </a:r>
            <a:endParaRPr lang="en-GB" altLang="sv-SE"/>
          </a:p>
        </p:txBody>
      </p:sp>
      <p:sp>
        <p:nvSpPr>
          <p:cNvPr id="33799" name="Titel 1">
            <a:extLst>
              <a:ext uri="{FF2B5EF4-FFF2-40B4-BE49-F238E27FC236}">
                <a16:creationId xmlns:a16="http://schemas.microsoft.com/office/drawing/2014/main" id="{608D8512-8CE7-E5B0-BA41-6BFD28013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73025"/>
            <a:ext cx="5575300" cy="1141413"/>
          </a:xfrm>
        </p:spPr>
        <p:txBody>
          <a:bodyPr/>
          <a:lstStyle/>
          <a:p>
            <a:r>
              <a:rPr lang="de-DE" altLang="sv-SE" sz="3600" baseline="30000">
                <a:solidFill>
                  <a:srgbClr val="E40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WEKA</a:t>
            </a:r>
            <a:r>
              <a:rPr lang="de-DE" altLang="sv-SE" sz="3600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de-DE" altLang="sv-SE" sz="3600" baseline="3000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CH" altLang="sv-SE" sz="3500">
                <a:latin typeface="Arial" panose="020B0604020202020204" pitchFamily="34" charset="0"/>
                <a:cs typeface="Arial" panose="020B0604020202020204" pitchFamily="34" charset="0"/>
              </a:rPr>
              <a:t> Flow Meter</a:t>
            </a:r>
            <a:endParaRPr lang="en-GB" altLang="sv-SE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2D20788-89BA-41F7-A166-F798DCCC9F30}"/>
              </a:ext>
            </a:extLst>
          </p:cNvPr>
          <p:cNvGraphicFramePr>
            <a:graphicFrameLocks noGrp="1"/>
          </p:cNvGraphicFramePr>
          <p:nvPr/>
        </p:nvGraphicFramePr>
        <p:xfrm>
          <a:off x="6286500" y="681038"/>
          <a:ext cx="1771650" cy="479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444305757"/>
                    </a:ext>
                  </a:extLst>
                </a:gridCol>
              </a:tblGrid>
              <a:tr h="322983">
                <a:tc>
                  <a:txBody>
                    <a:bodyPr/>
                    <a:lstStyle/>
                    <a:p>
                      <a:r>
                        <a:rPr lang="de-CH" sz="1400" baseline="30000" dirty="0">
                          <a:solidFill>
                            <a:schemeClr val="tx1"/>
                          </a:solidFill>
                        </a:rPr>
                        <a:t>WEKA</a:t>
                      </a: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SENSE</a:t>
                      </a:r>
                      <a:r>
                        <a:rPr lang="de-DE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39896"/>
                  </a:ext>
                </a:extLst>
              </a:tr>
              <a:tr h="640103">
                <a:tc>
                  <a:txBody>
                    <a:bodyPr/>
                    <a:lstStyle/>
                    <a:p>
                      <a:r>
                        <a:rPr lang="de-CH" sz="1200" dirty="0"/>
                        <a:t>inline </a:t>
                      </a:r>
                      <a:r>
                        <a:rPr lang="de-CH" sz="1200" dirty="0" err="1"/>
                        <a:t>mounting</a:t>
                      </a:r>
                      <a:r>
                        <a:rPr lang="de-CH" sz="1200" dirty="0"/>
                        <a:t>,</a:t>
                      </a:r>
                    </a:p>
                    <a:p>
                      <a:r>
                        <a:rPr lang="de-CH" sz="1200" dirty="0" err="1"/>
                        <a:t>very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little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space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required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71422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r>
                        <a:rPr lang="de-CH" sz="1200" dirty="0" err="1"/>
                        <a:t>No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effects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of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upstream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conditions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35173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 err="1"/>
                        <a:t>Electrical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wiring</a:t>
                      </a:r>
                      <a:endParaRPr lang="de-CH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87057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/>
                        <a:t>60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63913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 err="1"/>
                        <a:t>No</a:t>
                      </a:r>
                      <a:r>
                        <a:rPr lang="de-CH" sz="1200" dirty="0"/>
                        <a:t> </a:t>
                      </a:r>
                      <a:r>
                        <a:rPr lang="de-CH" sz="1200" dirty="0" err="1"/>
                        <a:t>inform</a:t>
                      </a:r>
                      <a:r>
                        <a:rPr lang="de-CH" sz="1200" dirty="0"/>
                        <a:t>.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39478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/>
                        <a:t>High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19298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/>
                        <a:t>Low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34608"/>
                  </a:ext>
                </a:extLst>
              </a:tr>
              <a:tr h="324054">
                <a:tc>
                  <a:txBody>
                    <a:bodyPr/>
                    <a:lstStyle/>
                    <a:p>
                      <a:r>
                        <a:rPr lang="de-CH" sz="1200" dirty="0" err="1"/>
                        <a:t>No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41261"/>
                  </a:ext>
                </a:extLst>
              </a:tr>
              <a:tr h="476267">
                <a:tc>
                  <a:txBody>
                    <a:bodyPr/>
                    <a:lstStyle/>
                    <a:p>
                      <a:r>
                        <a:rPr lang="de-CH" sz="1200" dirty="0" err="1"/>
                        <a:t>Depending</a:t>
                      </a:r>
                      <a:r>
                        <a:rPr lang="de-CH" sz="1200" dirty="0"/>
                        <a:t> on </a:t>
                      </a:r>
                      <a:r>
                        <a:rPr lang="de-CH" sz="1200" dirty="0" err="1"/>
                        <a:t>freqency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818947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r>
                        <a:rPr lang="de-CH" sz="1200" dirty="0"/>
                        <a:t>1 %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24749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 err="1"/>
                        <a:t>no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55936"/>
                  </a:ext>
                </a:extLst>
              </a:tr>
              <a:tr h="322983">
                <a:tc>
                  <a:txBody>
                    <a:bodyPr/>
                    <a:lstStyle/>
                    <a:p>
                      <a:r>
                        <a:rPr lang="de-CH" sz="1200" dirty="0"/>
                        <a:t>high</a:t>
                      </a:r>
                      <a:endParaRPr lang="en-GB" sz="1200" dirty="0"/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98716"/>
                  </a:ext>
                </a:extLst>
              </a:tr>
            </a:tbl>
          </a:graphicData>
        </a:graphic>
      </p:graphicFrame>
      <p:pic>
        <p:nvPicPr>
          <p:cNvPr id="35871" name="Grafik 6">
            <a:extLst>
              <a:ext uri="{FF2B5EF4-FFF2-40B4-BE49-F238E27FC236}">
                <a16:creationId xmlns:a16="http://schemas.microsoft.com/office/drawing/2014/main" id="{88A56CDB-4EA6-E7E7-95ED-BFDF64B3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27038"/>
            <a:ext cx="611822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2" name="TextBox 1">
            <a:extLst>
              <a:ext uri="{FF2B5EF4-FFF2-40B4-BE49-F238E27FC236}">
                <a16:creationId xmlns:a16="http://schemas.microsoft.com/office/drawing/2014/main" id="{1059BF66-C473-90CB-CD86-52064BCF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84825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altLang="sv-SE"/>
              <a:t>Data From WEKA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7">
            <a:extLst>
              <a:ext uri="{FF2B5EF4-FFF2-40B4-BE49-F238E27FC236}">
                <a16:creationId xmlns:a16="http://schemas.microsoft.com/office/drawing/2014/main" id="{E375EF70-BECA-9188-87F7-B2929412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Level Measurements</a:t>
            </a:r>
          </a:p>
        </p:txBody>
      </p:sp>
      <p:sp>
        <p:nvSpPr>
          <p:cNvPr id="50178" name="Content Placeholder 8">
            <a:extLst>
              <a:ext uri="{FF2B5EF4-FFF2-40B4-BE49-F238E27FC236}">
                <a16:creationId xmlns:a16="http://schemas.microsoft.com/office/drawing/2014/main" id="{25524F35-A242-52BE-2F26-75D4C9E3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Measuring the level of cryogenic baths is important to proper operations</a:t>
            </a:r>
          </a:p>
          <a:p>
            <a:pPr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Options include:</a:t>
            </a:r>
          </a:p>
          <a:p>
            <a:pPr lvl="1"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Capacitance gauges (LN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, LOX, LH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Superconducting level probes (LHe)</a:t>
            </a:r>
          </a:p>
          <a:p>
            <a:pPr lvl="2"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Installing redundant or easily replaceable s/c level probes is highly recommended </a:t>
            </a:r>
          </a:p>
          <a:p>
            <a:pPr lvl="1"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Differential pressure techniques</a:t>
            </a:r>
          </a:p>
          <a:p>
            <a:pPr lvl="1" eaLnBrk="1" hangingPunct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Floats (LN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sv-SE" sz="20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0179" name="Date Placeholder 6">
            <a:extLst>
              <a:ext uri="{FF2B5EF4-FFF2-40B4-BE49-F238E27FC236}">
                <a16:creationId xmlns:a16="http://schemas.microsoft.com/office/drawing/2014/main" id="{4B31CB38-5E15-228C-A403-983705523C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B44CC306-2DCA-4D46-D245-0FCB8DAE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50181" name="Slide Number Placeholder 5">
            <a:extLst>
              <a:ext uri="{FF2B5EF4-FFF2-40B4-BE49-F238E27FC236}">
                <a16:creationId xmlns:a16="http://schemas.microsoft.com/office/drawing/2014/main" id="{344B5A79-5F22-BF3E-413F-0A6D9CF7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B2B062D9-D0BA-784F-807F-64A650C4ECE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50182" name="Picture 2" descr="http://www.americanmagnetics.com/images/hesensr.gif">
            <a:extLst>
              <a:ext uri="{FF2B5EF4-FFF2-40B4-BE49-F238E27FC236}">
                <a16:creationId xmlns:a16="http://schemas.microsoft.com/office/drawing/2014/main" id="{D270D126-0960-139F-F9EC-083CD4F1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419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7">
            <a:extLst>
              <a:ext uri="{FF2B5EF4-FFF2-40B4-BE49-F238E27FC236}">
                <a16:creationId xmlns:a16="http://schemas.microsoft.com/office/drawing/2014/main" id="{AC724D8D-FDB9-2ADA-1F55-908B63C9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263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S/C Liquid level probes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American Magnetics Inc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2">
            <a:extLst>
              <a:ext uri="{FF2B5EF4-FFF2-40B4-BE49-F238E27FC236}">
                <a16:creationId xmlns:a16="http://schemas.microsoft.com/office/drawing/2014/main" id="{FE42E877-7FCC-5AD8-37F1-16A53D88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463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Feedthroughs</a:t>
            </a:r>
          </a:p>
        </p:txBody>
      </p:sp>
      <p:sp>
        <p:nvSpPr>
          <p:cNvPr id="51202" name="Date Placeholder 5">
            <a:extLst>
              <a:ext uri="{FF2B5EF4-FFF2-40B4-BE49-F238E27FC236}">
                <a16:creationId xmlns:a16="http://schemas.microsoft.com/office/drawing/2014/main" id="{0AF17CD2-7B52-AE10-6081-A616113A98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72F52191-D0CB-047D-A587-041C8E95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D28F430C-5277-EA94-2C59-DADB1F30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00DD5717-19EC-5A48-B4C4-5E4F26C293A0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D6CBD2BE-7F21-8927-6842-3DBC84D1E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 defTabSz="8064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5125" indent="-153988" defTabSz="8064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8064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8064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806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806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2400">
                <a:solidFill>
                  <a:srgbClr val="064308"/>
                </a:solidFill>
                <a:latin typeface="Arial" panose="020B0604020202020204" pitchFamily="34" charset="0"/>
              </a:rPr>
              <a:t>Instrumentation feedthroughs are best done at 300 K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2400">
                <a:solidFill>
                  <a:srgbClr val="064308"/>
                </a:solidFill>
                <a:latin typeface="Arial" panose="020B0604020202020204" pitchFamily="34" charset="0"/>
              </a:rPr>
              <a:t>Avoid cryogenic instrumentation feedthroughs if at all possible</a:t>
            </a:r>
          </a:p>
          <a:p>
            <a:pPr lvl="1" eaLnBrk="1" hangingPunct="1">
              <a:lnSpc>
                <a:spcPct val="7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sv-SE">
                <a:solidFill>
                  <a:schemeClr val="tx1"/>
                </a:solidFill>
                <a:latin typeface="Arial" panose="020B0604020202020204" pitchFamily="34" charset="0"/>
              </a:rPr>
              <a:t>If you can</a:t>
            </a:r>
            <a:r>
              <a:rPr lang="ja-JP" altLang="en-US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US" altLang="ja-JP">
                <a:solidFill>
                  <a:schemeClr val="tx1"/>
                </a:solidFill>
                <a:latin typeface="Arial" panose="020B0604020202020204" pitchFamily="34" charset="0"/>
              </a:rPr>
              <a:t>t, significant testing and validation will be needed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2400">
                <a:solidFill>
                  <a:srgbClr val="064308"/>
                </a:solidFill>
                <a:latin typeface="Arial" panose="020B0604020202020204" pitchFamily="34" charset="0"/>
              </a:rPr>
              <a:t>In test and prototype cryostats always put in more feedthroughs (or blank flanges) than you think you</a:t>
            </a:r>
            <a:r>
              <a:rPr lang="ja-JP" altLang="en-US" sz="2400">
                <a:solidFill>
                  <a:srgbClr val="064308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064308"/>
                </a:solidFill>
                <a:latin typeface="Arial" panose="020B0604020202020204" pitchFamily="34" charset="0"/>
              </a:rPr>
              <a:t>ll need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2400">
                <a:solidFill>
                  <a:srgbClr val="064308"/>
                </a:solidFill>
                <a:latin typeface="Arial" panose="020B0604020202020204" pitchFamily="34" charset="0"/>
              </a:rPr>
              <a:t>GHe at 300 K and 1 bar has poor dielectric strength use spacing of pins or potting of feedthrough if this will cause problems (e.g. in voltage taps of S/C magnets) </a:t>
            </a: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sv-SE" sz="2400">
                <a:solidFill>
                  <a:srgbClr val="064308"/>
                </a:solidFill>
                <a:latin typeface="Arial" panose="020B0604020202020204" pitchFamily="34" charset="0"/>
              </a:rPr>
              <a:t>Beware of possible thermal acoustic oscillations being set up in pressure taps and other sealed tubes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US" altLang="sv-SE" sz="24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7">
            <a:extLst>
              <a:ext uri="{FF2B5EF4-FFF2-40B4-BE49-F238E27FC236}">
                <a16:creationId xmlns:a16="http://schemas.microsoft.com/office/drawing/2014/main" id="{3730FC72-2402-D20D-70F9-D0E6E6FF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Thermal Acoustic Oscillations (TAOs)</a:t>
            </a:r>
          </a:p>
        </p:txBody>
      </p:sp>
      <p:sp>
        <p:nvSpPr>
          <p:cNvPr id="44033" name="Content Placeholder 8">
            <a:extLst>
              <a:ext uri="{FF2B5EF4-FFF2-40B4-BE49-F238E27FC236}">
                <a16:creationId xmlns:a16="http://schemas.microsoft.com/office/drawing/2014/main" id="{89C86EA0-F583-A74B-8759-1E3F030EE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Occurs in a tube that connects room temperature and cryogenic temperatures and is sealed at the  room temperature 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The thermal gradient establishes standing pressure oscillations in the fluid in the tube.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These oscillations can cause very high pressure spikes as well significant heating at the low temperature end due to friction.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This can cause significant problems in cryogenic systems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Such scenarios should be avoided but the enabling geometry is fairly common in cryogenic systems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</a:rPr>
              <a:t>Valved</a:t>
            </a:r>
            <a:r>
              <a:rPr lang="en-US" dirty="0">
                <a:solidFill>
                  <a:srgbClr val="000000"/>
                </a:solidFill>
              </a:rPr>
              <a:t> off lines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Pressure taps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Instrumentation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There have been studies to determine stable (non-oscillating geometries)</a:t>
            </a:r>
          </a:p>
        </p:txBody>
      </p:sp>
      <p:sp>
        <p:nvSpPr>
          <p:cNvPr id="52227" name="Date Placeholder 6">
            <a:extLst>
              <a:ext uri="{FF2B5EF4-FFF2-40B4-BE49-F238E27FC236}">
                <a16:creationId xmlns:a16="http://schemas.microsoft.com/office/drawing/2014/main" id="{0E5E3B81-FCC1-EF8E-9F05-5365589E25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Footer Placeholder 4">
            <a:extLst>
              <a:ext uri="{FF2B5EF4-FFF2-40B4-BE49-F238E27FC236}">
                <a16:creationId xmlns:a16="http://schemas.microsoft.com/office/drawing/2014/main" id="{D0CDD15B-0312-D21A-9954-C459ACCE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G. Weisend II </a:t>
            </a:r>
          </a:p>
        </p:txBody>
      </p:sp>
      <p:sp>
        <p:nvSpPr>
          <p:cNvPr id="52229" name="Slide Number Placeholder 5">
            <a:extLst>
              <a:ext uri="{FF2B5EF4-FFF2-40B4-BE49-F238E27FC236}">
                <a16:creationId xmlns:a16="http://schemas.microsoft.com/office/drawing/2014/main" id="{81A13CE8-5069-54C1-A296-B8B25B2E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F629F32-9216-EF41-8271-68BC77DFFD23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>
            <a:extLst>
              <a:ext uri="{FF2B5EF4-FFF2-40B4-BE49-F238E27FC236}">
                <a16:creationId xmlns:a16="http://schemas.microsoft.com/office/drawing/2014/main" id="{3A5D1792-013A-4FEF-D4A9-D384A1B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Stability Curves for TAOs in He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C87E4FC7-32C7-D8FF-15E0-BF204702B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b="571"/>
          <a:stretch>
            <a:fillRect/>
          </a:stretch>
        </p:blipFill>
        <p:spPr>
          <a:xfrm flipH="1" flipV="1">
            <a:off x="457200" y="1447800"/>
            <a:ext cx="7924800" cy="4357688"/>
          </a:xfrm>
          <a:noFill/>
        </p:spPr>
      </p:pic>
      <p:sp>
        <p:nvSpPr>
          <p:cNvPr id="53251" name="Date Placeholder 5">
            <a:extLst>
              <a:ext uri="{FF2B5EF4-FFF2-40B4-BE49-F238E27FC236}">
                <a16:creationId xmlns:a16="http://schemas.microsoft.com/office/drawing/2014/main" id="{B39DB1AC-8E04-1709-7C0A-A2F39EF87B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D1C30857-792C-E3B3-D415-00096645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G. Weisend II 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B0EAE415-5002-7592-17E5-9006CC6E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C5CB7F66-48C1-1F40-8DCE-4EDB88D5674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TextBox 7">
            <a:extLst>
              <a:ext uri="{FF2B5EF4-FFF2-40B4-BE49-F238E27FC236}">
                <a16:creationId xmlns:a16="http://schemas.microsoft.com/office/drawing/2014/main" id="{45A2DDE3-5CF9-A4D0-5D5F-9F06EEA4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91200"/>
            <a:ext cx="2393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Gu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Thesis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Colorado 1993</a:t>
            </a:r>
          </a:p>
        </p:txBody>
      </p:sp>
      <p:sp>
        <p:nvSpPr>
          <p:cNvPr id="53255" name="TextBox 7">
            <a:extLst>
              <a:ext uri="{FF2B5EF4-FFF2-40B4-BE49-F238E27FC236}">
                <a16:creationId xmlns:a16="http://schemas.microsoft.com/office/drawing/2014/main" id="{11852681-4B82-4FAE-DFE2-56D884D6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33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6" name="TextBox 8">
            <a:extLst>
              <a:ext uri="{FF2B5EF4-FFF2-40B4-BE49-F238E27FC236}">
                <a16:creationId xmlns:a16="http://schemas.microsoft.com/office/drawing/2014/main" id="{49E776FE-21D2-739D-FAAF-63BE6D91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00400"/>
            <a:ext cx="33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7" name="TextBox 9">
            <a:extLst>
              <a:ext uri="{FF2B5EF4-FFF2-40B4-BE49-F238E27FC236}">
                <a16:creationId xmlns:a16="http://schemas.microsoft.com/office/drawing/2014/main" id="{6EB39805-8F4B-197D-3EDD-E907C711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724400"/>
            <a:ext cx="552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x = 1</a:t>
            </a:r>
          </a:p>
        </p:txBody>
      </p:sp>
      <p:sp>
        <p:nvSpPr>
          <p:cNvPr id="53258" name="TextBox 10">
            <a:extLst>
              <a:ext uri="{FF2B5EF4-FFF2-40B4-BE49-F238E27FC236}">
                <a16:creationId xmlns:a16="http://schemas.microsoft.com/office/drawing/2014/main" id="{A8456C48-07F4-68AD-56C1-84D470B3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552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x =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2">
            <a:extLst>
              <a:ext uri="{FF2B5EF4-FFF2-40B4-BE49-F238E27FC236}">
                <a16:creationId xmlns:a16="http://schemas.microsoft.com/office/drawing/2014/main" id="{2CBBBC9F-3692-0CB5-B23E-C3791270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Using the  Stability Curves</a:t>
            </a:r>
          </a:p>
        </p:txBody>
      </p:sp>
      <p:graphicFrame>
        <p:nvGraphicFramePr>
          <p:cNvPr id="54274" name="Content Placeholder 6">
            <a:extLst>
              <a:ext uri="{FF2B5EF4-FFF2-40B4-BE49-F238E27FC236}">
                <a16:creationId xmlns:a16="http://schemas.microsoft.com/office/drawing/2014/main" id="{CD5252DC-4F25-ACED-07FB-793F8D79E3F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990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04600" imgH="20485100" progId="Equation.3">
                  <p:embed/>
                </p:oleObj>
              </mc:Choice>
              <mc:Fallback>
                <p:oleObj name="Equation" r:id="rId2" imgW="11404600" imgH="20485100" progId="Equation.3">
                  <p:embed/>
                  <p:pic>
                    <p:nvPicPr>
                      <p:cNvPr id="0" name="Content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990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Date Placeholder 5">
            <a:extLst>
              <a:ext uri="{FF2B5EF4-FFF2-40B4-BE49-F238E27FC236}">
                <a16:creationId xmlns:a16="http://schemas.microsoft.com/office/drawing/2014/main" id="{CF0070BA-49A4-F0A9-1EA8-545B2F2E16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Footer Placeholder 3">
            <a:extLst>
              <a:ext uri="{FF2B5EF4-FFF2-40B4-BE49-F238E27FC236}">
                <a16:creationId xmlns:a16="http://schemas.microsoft.com/office/drawing/2014/main" id="{2FF3F968-31A4-0CA9-B2C6-4AF62620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G. Weisend II </a:t>
            </a:r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3DB30A0E-752F-1854-55F5-350DE7D2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07205324-DA58-2C46-AECE-B7F604C47D9E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8" name="TextBox 7">
            <a:extLst>
              <a:ext uri="{FF2B5EF4-FFF2-40B4-BE49-F238E27FC236}">
                <a16:creationId xmlns:a16="http://schemas.microsoft.com/office/drawing/2014/main" id="{59418854-91D1-2F19-1F7B-1B923DE6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67000"/>
            <a:ext cx="639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division between L</a:t>
            </a:r>
            <a:r>
              <a:rPr lang="en-US" altLang="sv-SE" sz="18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</a:t>
            </a:r>
            <a:r>
              <a:rPr lang="en-US" altLang="sv-SE" sz="18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point in the tube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T = (T</a:t>
            </a:r>
            <a:r>
              <a:rPr lang="en-US" altLang="sv-SE" sz="18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T</a:t>
            </a:r>
            <a:r>
              <a:rPr lang="en-US" altLang="sv-SE" sz="18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)/2</a:t>
            </a:r>
          </a:p>
        </p:txBody>
      </p:sp>
      <p:sp>
        <p:nvSpPr>
          <p:cNvPr id="54279" name="TextBox 8">
            <a:extLst>
              <a:ext uri="{FF2B5EF4-FFF2-40B4-BE49-F238E27FC236}">
                <a16:creationId xmlns:a16="http://schemas.microsoft.com/office/drawing/2014/main" id="{59282D9C-1017-531D-42E1-B719C98D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48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curves are for a 1 meter long tube. To use them with other lengths use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radius: </a:t>
            </a:r>
          </a:p>
        </p:txBody>
      </p:sp>
      <p:graphicFrame>
        <p:nvGraphicFramePr>
          <p:cNvPr id="54280" name="Object 3">
            <a:extLst>
              <a:ext uri="{FF2B5EF4-FFF2-40B4-BE49-F238E27FC236}">
                <a16:creationId xmlns:a16="http://schemas.microsoft.com/office/drawing/2014/main" id="{C01367F1-3D46-74CA-3301-1F216E41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114800"/>
          <a:ext cx="1219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293600" imgH="9652000" progId="Equation.3">
                  <p:embed/>
                </p:oleObj>
              </mc:Choice>
              <mc:Fallback>
                <p:oleObj name="Equation" r:id="rId4" imgW="12293600" imgH="965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14800"/>
                        <a:ext cx="12192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Box 10">
            <a:extLst>
              <a:ext uri="{FF2B5EF4-FFF2-40B4-BE49-F238E27FC236}">
                <a16:creationId xmlns:a16="http://schemas.microsoft.com/office/drawing/2014/main" id="{F4D8843C-3B65-5322-7CB2-DA795FD7A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757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on the left  hand side of the plots is due to viscous damping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stability on the right hand side of the plots is due to inertial damping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>
            <a:extLst>
              <a:ext uri="{FF2B5EF4-FFF2-40B4-BE49-F238E27FC236}">
                <a16:creationId xmlns:a16="http://schemas.microsoft.com/office/drawing/2014/main" id="{696342EE-9735-EE53-1A66-EF839714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Other Approaches to Removing TAOs</a:t>
            </a:r>
          </a:p>
        </p:txBody>
      </p:sp>
      <p:sp>
        <p:nvSpPr>
          <p:cNvPr id="55298" name="Content Placeholder 1">
            <a:extLst>
              <a:ext uri="{FF2B5EF4-FFF2-40B4-BE49-F238E27FC236}">
                <a16:creationId xmlns:a16="http://schemas.microsoft.com/office/drawing/2014/main" id="{C832DADF-44CB-372B-9E3E-E1A16420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Add volume to the warm end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Install a check valve between the warm and cold end (near boundary between the two) – this converts the problem to a closed cold tube with no TAOs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Heat sink the closed end ( thus changing T</a:t>
            </a:r>
            <a:r>
              <a:rPr lang="en-US" altLang="sv-SE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/T</a:t>
            </a:r>
            <a:r>
              <a:rPr lang="en-US" altLang="sv-SE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Allow flow through the warm end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55299" name="Date Placeholder 5">
            <a:extLst>
              <a:ext uri="{FF2B5EF4-FFF2-40B4-BE49-F238E27FC236}">
                <a16:creationId xmlns:a16="http://schemas.microsoft.com/office/drawing/2014/main" id="{0C3241E3-3F99-648D-49F3-4E8DDCEBA2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Footer Placeholder 3">
            <a:extLst>
              <a:ext uri="{FF2B5EF4-FFF2-40B4-BE49-F238E27FC236}">
                <a16:creationId xmlns:a16="http://schemas.microsoft.com/office/drawing/2014/main" id="{800F241B-B776-723A-0886-8CD59BDE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G. Weisend II </a:t>
            </a:r>
          </a:p>
        </p:txBody>
      </p:sp>
      <p:sp>
        <p:nvSpPr>
          <p:cNvPr id="55301" name="Slide Number Placeholder 4">
            <a:extLst>
              <a:ext uri="{FF2B5EF4-FFF2-40B4-BE49-F238E27FC236}">
                <a16:creationId xmlns:a16="http://schemas.microsoft.com/office/drawing/2014/main" id="{B3B3423C-5F4A-0E9D-EFA6-64032A83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BF7A5037-B50A-254E-953A-258639F5270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C2BC-83C3-660E-4221-81FFA3C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320"/>
            <a:ext cx="7138988" cy="1143000"/>
          </a:xfrm>
        </p:spPr>
        <p:txBody>
          <a:bodyPr/>
          <a:lstStyle/>
          <a:p>
            <a:r>
              <a:rPr lang="en-SE" dirty="0"/>
              <a:t>TAO Example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F729-B854-07B9-5747-6C8E64BA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43" y="1633475"/>
            <a:ext cx="8516857" cy="43787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</a:rPr>
              <a:t>The first cooldown of the ESS Cryogenic Distribution System (CDS) showed the presence of TAOs in a number of valve assemblies.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</a:rPr>
              <a:t>These greatly added to the heat leak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tx1"/>
                </a:solidFill>
              </a:rPr>
              <a:t>A systematic approach to reducing these TAOs via adding barriers and anding a small volume to the end box has greatly reduced the effect of the T</a:t>
            </a:r>
            <a:r>
              <a:rPr lang="en-US" sz="2400" dirty="0">
                <a:solidFill>
                  <a:schemeClr val="tx1"/>
                </a:solidFill>
              </a:rPr>
              <a:t>AO</a:t>
            </a:r>
            <a:r>
              <a:rPr lang="en-SE" sz="2400" dirty="0">
                <a:solidFill>
                  <a:schemeClr val="tx1"/>
                </a:solidFill>
              </a:rPr>
              <a:t>s and likely has brought the heat leak of the CDS to acceptable values.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E8AF-DF64-B45B-9C60-A47F5FB4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latin typeface="Calibri"/>
                <a:ea typeface="+mn-ea"/>
              </a:rPr>
              <a:t>Winter 2025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01B14-0F1E-5FA7-8646-A6DB7027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G.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Weisend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E446-1F41-7345-CEFD-CF544E8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96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C2BC-83C3-660E-4221-81FFA3C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253193"/>
            <a:ext cx="7138988" cy="1143000"/>
          </a:xfrm>
        </p:spPr>
        <p:txBody>
          <a:bodyPr/>
          <a:lstStyle/>
          <a:p>
            <a:r>
              <a:rPr lang="en-SE" dirty="0"/>
              <a:t>TAO Example at 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E8AF-DF64-B45B-9C60-A47F5FB4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Winter 2025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01B14-0F1E-5FA7-8646-A6DB7027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G.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Weisend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E446-1F41-7345-CEFD-CF544E8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64746-2E8E-8F9D-3EB8-1804C676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" y="1676400"/>
            <a:ext cx="2760980" cy="3663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852D1-623E-B785-2257-770F45B3D294}"/>
              </a:ext>
            </a:extLst>
          </p:cNvPr>
          <p:cNvSpPr txBox="1"/>
          <p:nvPr/>
        </p:nvSpPr>
        <p:spPr>
          <a:xfrm>
            <a:off x="3124201" y="1904364"/>
            <a:ext cx="517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an ice ball at the top of a control valve in a  ESS CDS Valve box.  This results from a TAO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gap between the valve body and insert 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3D945-414E-0544-BB4F-A9B6D078AA06}"/>
              </a:ext>
            </a:extLst>
          </p:cNvPr>
          <p:cNvSpPr txBox="1"/>
          <p:nvPr/>
        </p:nvSpPr>
        <p:spPr>
          <a:xfrm>
            <a:off x="457200" y="5574877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Courtesy J. Fydrych - ESS</a:t>
            </a:r>
          </a:p>
        </p:txBody>
      </p:sp>
    </p:spTree>
    <p:extLst>
      <p:ext uri="{BB962C8B-B14F-4D97-AF65-F5344CB8AC3E}">
        <p14:creationId xmlns:p14="http://schemas.microsoft.com/office/powerpoint/2010/main" val="356844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391F2F3E-FA6B-D44C-A4FC-2F0B5E60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7B7008ED-08DF-49B1-D91B-4A476F96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 correct measurement of properties such as temperature, pressure, flow, level and vacuum in cryogenic systems is a key factor in the success of cryogenic systems.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Measurements will allow us to understand if our cryogenic components are working properly, enable us to control them and permit the collection of scientific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There are many subtleties in the selection and installation of cryogenic sensors.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Poor sensor selection and installation can result in wildly inaccurate readings or sensor failure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Think about instrumentation as a complete system – sensor, wiring, feed through, DAQ rather than just the sensor itself.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Total system cost per measuring point can be ~ $500 - $1000</a:t>
            </a:r>
          </a:p>
          <a:p>
            <a:pPr eaLnBrk="1" hangingPunct="1">
              <a:lnSpc>
                <a:spcPct val="90000"/>
              </a:lnSpc>
            </a:pPr>
            <a:endParaRPr lang="en-US" altLang="sv-SE" sz="24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sv-SE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sv-SE" sz="2400">
              <a:ea typeface="ＭＳ Ｐゴシック" panose="020B0600070205080204" pitchFamily="34" charset="-128"/>
            </a:endParaRPr>
          </a:p>
        </p:txBody>
      </p:sp>
      <p:sp>
        <p:nvSpPr>
          <p:cNvPr id="31747" name="Date Placeholder 5">
            <a:extLst>
              <a:ext uri="{FF2B5EF4-FFF2-40B4-BE49-F238E27FC236}">
                <a16:creationId xmlns:a16="http://schemas.microsoft.com/office/drawing/2014/main" id="{E1CEA5AD-EAF6-7372-6985-658007EA0F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E83B987F-D8B1-191A-A118-5E5AF8F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09E512A5-C9D9-3228-D9FF-9A33D91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85AB0698-B3D9-7F4B-9FDA-06C0AC3CF891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C2BC-83C3-660E-4221-81FFA3C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6151"/>
            <a:ext cx="7138988" cy="1143000"/>
          </a:xfrm>
        </p:spPr>
        <p:txBody>
          <a:bodyPr/>
          <a:lstStyle/>
          <a:p>
            <a:r>
              <a:rPr lang="en-SE" dirty="0"/>
              <a:t>TAO Example at 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E8AF-DF64-B45B-9C60-A47F5FB4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Winter 2025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01B14-0F1E-5FA7-8646-A6DB7027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G.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Weisend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E446-1F41-7345-CEFD-CF544E8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852D1-623E-B785-2257-770F45B3D294}"/>
              </a:ext>
            </a:extLst>
          </p:cNvPr>
          <p:cNvSpPr txBox="1"/>
          <p:nvPr/>
        </p:nvSpPr>
        <p:spPr>
          <a:xfrm>
            <a:off x="1238251" y="5190788"/>
            <a:ext cx="517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Convection breaks installed in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space of the ESS control valves. Early (June 2023) data shows that this fix has greatly reduced the TAOs and subsequent heat load in these valves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2B37A-A65E-C926-8347-BD3D0434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3" y="1518007"/>
            <a:ext cx="6877452" cy="3144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BD631-0AFF-08EF-AA1B-EAC4A761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24" y="1527407"/>
            <a:ext cx="1764030" cy="3421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9F4727-67D0-DDC0-5485-BD3870F21806}"/>
              </a:ext>
            </a:extLst>
          </p:cNvPr>
          <p:cNvSpPr txBox="1"/>
          <p:nvPr/>
        </p:nvSpPr>
        <p:spPr>
          <a:xfrm>
            <a:off x="731520" y="1874520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Courtesy J. Fydrych - ESS</a:t>
            </a:r>
          </a:p>
        </p:txBody>
      </p:sp>
    </p:spTree>
    <p:extLst>
      <p:ext uri="{BB962C8B-B14F-4D97-AF65-F5344CB8AC3E}">
        <p14:creationId xmlns:p14="http://schemas.microsoft.com/office/powerpoint/2010/main" val="390962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C2BC-83C3-660E-4221-81FFA3C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6525"/>
            <a:ext cx="7138988" cy="1143000"/>
          </a:xfrm>
        </p:spPr>
        <p:txBody>
          <a:bodyPr/>
          <a:lstStyle/>
          <a:p>
            <a:r>
              <a:rPr lang="en-SE" sz="2800" dirty="0"/>
              <a:t>TAO Example at ESS</a:t>
            </a:r>
            <a:br>
              <a:rPr lang="en-SE" sz="2800" dirty="0"/>
            </a:br>
            <a:r>
              <a:rPr lang="en-SE" sz="2800" dirty="0"/>
              <a:t>Use of buffer tank to reduce </a:t>
            </a:r>
            <a:br>
              <a:rPr lang="en-SE" sz="2800" dirty="0"/>
            </a:br>
            <a:r>
              <a:rPr lang="en-SE" sz="2800" dirty="0"/>
              <a:t>TAO in safety valve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4E8AF-DF64-B45B-9C60-A47F5FB4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Winter 2025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01B14-0F1E-5FA7-8646-A6DB7027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G.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Weisend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E446-1F41-7345-CEFD-CF544E8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4C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94C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F4727-67D0-DDC0-5485-BD3870F21806}"/>
              </a:ext>
            </a:extLst>
          </p:cNvPr>
          <p:cNvSpPr txBox="1"/>
          <p:nvPr/>
        </p:nvSpPr>
        <p:spPr>
          <a:xfrm>
            <a:off x="3195468" y="5974100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Courtesy J. Fydrych - 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3DBC5D-F3B5-A25A-47B3-D93E02E6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84" y="1563095"/>
            <a:ext cx="7004902" cy="46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2">
            <a:extLst>
              <a:ext uri="{FF2B5EF4-FFF2-40B4-BE49-F238E27FC236}">
                <a16:creationId xmlns:a16="http://schemas.microsoft.com/office/drawing/2014/main" id="{FD486D67-0128-6A66-ECEC-2F750CBC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Commercial Sources of Cryogenic Instrumentation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4DEAED5-E519-30B4-79E9-47FE98B0C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Don</a:t>
            </a:r>
            <a:r>
              <a:rPr lang="ja-JP" altLang="en-US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t reinvent the wheel – there is a lot already available. Catalogs can help you choose the correct sensor for your application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Two US Sources: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Lakeshore Cryogenics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sv-SE" sz="2200">
                <a:ea typeface="ＭＳ Ｐゴシック" panose="020B0600070205080204" pitchFamily="34" charset="-128"/>
              </a:rPr>
              <a:t> </a:t>
            </a:r>
            <a:r>
              <a:rPr lang="en-US" altLang="sv-SE" sz="2200">
                <a:ea typeface="ＭＳ Ｐゴシック" panose="020B0600070205080204" pitchFamily="34" charset="-128"/>
                <a:hlinkClick r:id="rId2"/>
              </a:rPr>
              <a:t>http://www.lakeshore.com/</a:t>
            </a:r>
            <a:endParaRPr lang="en-US" altLang="sv-SE" sz="2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Scientific Instruments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sv-SE" sz="2200">
                <a:ea typeface="ＭＳ Ｐゴシック" panose="020B0600070205080204" pitchFamily="34" charset="-128"/>
                <a:hlinkClick r:id="rId3"/>
              </a:rPr>
              <a:t> </a:t>
            </a:r>
            <a:r>
              <a:rPr lang="en-US" altLang="sv-SE" sz="2000">
                <a:ea typeface="ＭＳ Ｐゴシック" panose="020B0600070205080204" pitchFamily="34" charset="-128"/>
                <a:hlinkClick r:id="rId3"/>
              </a:rPr>
              <a:t>http://www.scientificinstruments.com/</a:t>
            </a:r>
            <a:endParaRPr lang="en-US" altLang="sv-SE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Possible Cold Pressure Transducers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ea typeface="ＭＳ Ｐゴシック" panose="020B0600070205080204" pitchFamily="34" charset="-128"/>
                <a:hlinkClick r:id="rId4"/>
              </a:rPr>
              <a:t>http://www.omega.com/</a:t>
            </a:r>
            <a:endParaRPr lang="en-US" altLang="sv-SE" sz="2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ea typeface="ＭＳ Ｐゴシック" panose="020B0600070205080204" pitchFamily="34" charset="-128"/>
                <a:hlinkClick r:id="rId5"/>
              </a:rPr>
              <a:t>http://www.gp50.com/</a:t>
            </a:r>
            <a:endParaRPr lang="en-US" altLang="sv-SE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v-SE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Cryogenic Society of America Buyer</a:t>
            </a:r>
            <a:r>
              <a:rPr lang="en-US" altLang="en-US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sv-SE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s Guide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ea typeface="ＭＳ Ｐゴシック" panose="020B0600070205080204" pitchFamily="34" charset="-128"/>
                <a:hlinkClick r:id="rId6"/>
              </a:rPr>
              <a:t>http://www.cryogenicsociety.org/buyers_guide/</a:t>
            </a:r>
            <a:endParaRPr lang="en-US" altLang="sv-SE" sz="2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sv-SE" sz="2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sv-SE" sz="22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sv-SE" sz="2200">
              <a:ea typeface="ＭＳ Ｐゴシック" panose="020B0600070205080204" pitchFamily="34" charset="-128"/>
            </a:endParaRPr>
          </a:p>
        </p:txBody>
      </p:sp>
      <p:sp>
        <p:nvSpPr>
          <p:cNvPr id="56323" name="Date Placeholder 5">
            <a:extLst>
              <a:ext uri="{FF2B5EF4-FFF2-40B4-BE49-F238E27FC236}">
                <a16:creationId xmlns:a16="http://schemas.microsoft.com/office/drawing/2014/main" id="{B2E80158-D2CD-0788-2D2C-1935A30272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Footer Placeholder 3">
            <a:extLst>
              <a:ext uri="{FF2B5EF4-FFF2-40B4-BE49-F238E27FC236}">
                <a16:creationId xmlns:a16="http://schemas.microsoft.com/office/drawing/2014/main" id="{55746ACB-CF5E-46B8-F745-B35A1FF5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C21BAE55-40D3-BA01-146C-F03AFA22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29D3122-5607-904C-8AB5-F1A0847E7CC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>
            <a:extLst>
              <a:ext uri="{FF2B5EF4-FFF2-40B4-BE49-F238E27FC236}">
                <a16:creationId xmlns:a16="http://schemas.microsoft.com/office/drawing/2014/main" id="{74A42B84-82CE-F6A8-A07A-72BF7FBF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E4FCCD5A-4DEB-FB8E-BCE3-3D9C698B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Define  system &amp; sensor requirements: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Range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Time response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Sensor environment (e.g. presence of magnetic or radiation fields)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Precision – what is the smallest change detected by the sensor?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Reliability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Cost</a:t>
            </a:r>
          </a:p>
          <a:p>
            <a:pPr eaLnBrk="1" hangingPunct="1"/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32771" name="Date Placeholder 5">
            <a:extLst>
              <a:ext uri="{FF2B5EF4-FFF2-40B4-BE49-F238E27FC236}">
                <a16:creationId xmlns:a16="http://schemas.microsoft.com/office/drawing/2014/main" id="{9E7C95DF-4CFF-3D82-E70F-BCBE491B53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6BCA1549-526B-E1D1-52B2-1794A511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1824AF65-05A5-923C-C8BD-0659E4CE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5D02309C-C197-D341-B486-5C039F2E387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>
            <a:extLst>
              <a:ext uri="{FF2B5EF4-FFF2-40B4-BE49-F238E27FC236}">
                <a16:creationId xmlns:a16="http://schemas.microsoft.com/office/drawing/2014/main" id="{2CB499A6-4C4F-A6E3-A2D3-D40D36CD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Instrumentation Rules of Thumb</a:t>
            </a:r>
          </a:p>
        </p:txBody>
      </p:sp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34A49E84-D5C1-C652-D7D5-163ED8C1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Don</a:t>
            </a:r>
            <a:r>
              <a:rPr lang="ja-JP" altLang="en-US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t use more accuracy &amp; precision than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 Use commercially produced sensors whenever possible – there is a lot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When possible, mount sensors outside cryostat  at 300 K (e.g. pressure transducers, flow meters)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For critical devices inside of cryostats, install redundant sensors whenever feasible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Be sure to consider how to recalibrate sensors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If at all possible avoid, cold instrumentation feed throughs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SNS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Once R&amp;D is done, minimize number of sensors in series production of cryostats</a:t>
            </a:r>
            <a:endParaRPr lang="en-US" altLang="sv-SE" sz="2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6AD3BCC7-7390-9354-FF8F-AC9B50DDF3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60F42098-1179-D98C-871C-46A7B4EC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AF262182-3042-A91B-0030-A8D0139D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02EF416-1ED0-5546-BB60-60E4FC4C9657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>
            <a:extLst>
              <a:ext uri="{FF2B5EF4-FFF2-40B4-BE49-F238E27FC236}">
                <a16:creationId xmlns:a16="http://schemas.microsoft.com/office/drawing/2014/main" id="{12E36AE5-D2E0-00C6-0DCE-31A5A16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Temperature Measurement</a:t>
            </a:r>
          </a:p>
        </p:txBody>
      </p:sp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F073B9BE-C313-E4FD-C863-B9D6335E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Measure some property – typically resistance or  voltage drop that changes with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600">
                <a:solidFill>
                  <a:srgbClr val="000000"/>
                </a:solidFill>
                <a:ea typeface="ＭＳ Ｐゴシック" panose="020B0600070205080204" pitchFamily="34" charset="-128"/>
              </a:rPr>
              <a:t>Commercial Temperature Sensing 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Silicon Diodes ( 300 K - ~1 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Pt Resistors (300 K - ~ 30 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Ge Resistors (100 K  &lt; 1 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Carbon Glass resistors (300 K ~ 1 K) best below 100 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Ruthenium Oxide (40 K - &lt; 1 K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Cernox (300 K &lt; 1 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v-SE" sz="2200">
                <a:solidFill>
                  <a:srgbClr val="000000"/>
                </a:solidFill>
                <a:ea typeface="ＭＳ Ｐゴシック" panose="020B0600070205080204" pitchFamily="34" charset="-128"/>
              </a:rPr>
              <a:t>Thermocouples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Take care not to put so much power in the sensor that it </a:t>
            </a:r>
            <a:r>
              <a:rPr lang="ja-JP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self heats</a:t>
            </a:r>
            <a:r>
              <a:rPr lang="ja-JP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and gives a false reading. Follow the vendor</a:t>
            </a:r>
            <a:r>
              <a:rPr lang="ja-JP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 recomendations</a:t>
            </a:r>
          </a:p>
          <a:p>
            <a:pPr eaLnBrk="1" hangingPunct="1">
              <a:lnSpc>
                <a:spcPct val="80000"/>
              </a:lnSpc>
            </a:pPr>
            <a:endParaRPr lang="en-US" altLang="sv-SE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sv-SE" sz="2600">
              <a:ea typeface="ＭＳ Ｐゴシック" panose="020B0600070205080204" pitchFamily="34" charset="-128"/>
            </a:endParaRPr>
          </a:p>
        </p:txBody>
      </p:sp>
      <p:sp>
        <p:nvSpPr>
          <p:cNvPr id="34819" name="Date Placeholder 5">
            <a:extLst>
              <a:ext uri="{FF2B5EF4-FFF2-40B4-BE49-F238E27FC236}">
                <a16:creationId xmlns:a16="http://schemas.microsoft.com/office/drawing/2014/main" id="{661DDCBF-D99D-32D1-1A81-4B1463C90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19926885-06E4-8353-4B0A-5EC2DBFB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06CC552D-3101-FD62-8A83-ED1D033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FD50AB70-8742-9541-90AB-CE846DDCBB1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>
            <a:extLst>
              <a:ext uri="{FF2B5EF4-FFF2-40B4-BE49-F238E27FC236}">
                <a16:creationId xmlns:a16="http://schemas.microsoft.com/office/drawing/2014/main" id="{9895BF66-BC52-7BEC-ED59-B5828AF4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 sz="2000">
                <a:ea typeface="ＭＳ Ｐゴシック" panose="020B0600070205080204" pitchFamily="34" charset="-128"/>
              </a:rPr>
              <a:t>Typical Cryogenic Temperature Sensor Characteristics</a:t>
            </a:r>
            <a:br>
              <a:rPr lang="en-US" altLang="sv-SE" sz="2000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 </a:t>
            </a:r>
            <a:r>
              <a:rPr lang="en-US" altLang="sv-SE" sz="1800">
                <a:ea typeface="ＭＳ Ｐゴシック" panose="020B0600070205080204" pitchFamily="34" charset="-128"/>
              </a:rPr>
              <a:t>(from LakeShore Cryotronics)</a:t>
            </a:r>
          </a:p>
        </p:txBody>
      </p:sp>
      <p:sp>
        <p:nvSpPr>
          <p:cNvPr id="35842" name="Content Placeholder 1">
            <a:extLst>
              <a:ext uri="{FF2B5EF4-FFF2-40B4-BE49-F238E27FC236}">
                <a16:creationId xmlns:a16="http://schemas.microsoft.com/office/drawing/2014/main" id="{95BA4C26-6B0C-372F-8811-0EF792C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>
              <a:ea typeface="ＭＳ Ｐゴシック" panose="020B0600070205080204" pitchFamily="34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79B0B8-58C5-EB44-B122-C7B1313FB5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Winter 2025</a:t>
            </a:r>
            <a:endParaRPr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91DDB-2CA2-BC4C-906C-83772F14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J. G. Weisend II </a:t>
            </a:r>
            <a:endParaRPr lang="en-US" dirty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C9D4BE52-E7CA-6A45-6883-4C8A065E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35769376-8310-684D-B15B-9E055803AD0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619B9182-811B-BA98-B16F-E0D65E9F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65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6D82C65D-1DD9-B6C0-B07D-00766EAD7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640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>
            <a:extLst>
              <a:ext uri="{FF2B5EF4-FFF2-40B4-BE49-F238E27FC236}">
                <a16:creationId xmlns:a16="http://schemas.microsoft.com/office/drawing/2014/main" id="{65BDE93D-1CC2-BFDF-C2D8-F9CAA31B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Temperature Sensor Overview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 sz="2000">
                <a:ea typeface="ＭＳ Ｐゴシック" panose="020B0600070205080204" pitchFamily="34" charset="-128"/>
              </a:rPr>
              <a:t>(from </a:t>
            </a:r>
            <a:r>
              <a:rPr lang="en-US" altLang="sv-SE" sz="2000" u="sng">
                <a:ea typeface="ＭＳ Ｐゴシック" panose="020B0600070205080204" pitchFamily="34" charset="-128"/>
              </a:rPr>
              <a:t>Handbook of Cryogenic Engineering</a:t>
            </a:r>
            <a:r>
              <a:rPr lang="en-US" altLang="sv-SE" sz="2000">
                <a:ea typeface="ＭＳ Ｐゴシック" panose="020B0600070205080204" pitchFamily="34" charset="-128"/>
              </a:rPr>
              <a:t>)</a:t>
            </a:r>
            <a:endParaRPr lang="en-US" altLang="sv-SE">
              <a:ea typeface="ＭＳ Ｐゴシック" panose="020B0600070205080204" pitchFamily="34" charset="-128"/>
            </a:endParaRP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CCD00B33-21E0-2A9D-E416-7895C69D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0000">
            <a:off x="2074863" y="-414338"/>
            <a:ext cx="5029200" cy="906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Date Placeholder 2">
            <a:extLst>
              <a:ext uri="{FF2B5EF4-FFF2-40B4-BE49-F238E27FC236}">
                <a16:creationId xmlns:a16="http://schemas.microsoft.com/office/drawing/2014/main" id="{50BE7161-69DC-038A-AA2D-097FBB7085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Winter 2025</a:t>
            </a: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A0704B99-E9D6-FFBF-0107-342693E2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>
                <a:solidFill>
                  <a:srgbClr val="898989"/>
                </a:solidFill>
              </a:rPr>
              <a:t>J. G. Weisend II </a:t>
            </a: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F1FE0232-636C-19D2-7FE5-60BF4BD3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FC56E-D69E-B04B-8033-7E16EF51CAD6}" type="slidenum">
              <a:rPr lang="sv-SE" altLang="sv-S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sv-SE" altLang="sv-SE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>
            <a:extLst>
              <a:ext uri="{FF2B5EF4-FFF2-40B4-BE49-F238E27FC236}">
                <a16:creationId xmlns:a16="http://schemas.microsoft.com/office/drawing/2014/main" id="{8A6A7ADB-CC95-7424-913E-14CFCD14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Cernox Temperature Sensors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LakeShore Cryotronics</a:t>
            </a:r>
          </a:p>
        </p:txBody>
      </p:sp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F744F9DB-0742-CF7E-6CC8-1FA37DBE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>
              <a:ea typeface="ＭＳ Ｐゴシック" panose="020B0600070205080204" pitchFamily="34" charset="-128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F1449D5C-1E0F-B2A2-C6A0-1CD7DF2E20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2F1E10EC-F46B-6717-D81F-F3E3F60D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J. G. Weisend II 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7623A1C1-BE9C-F374-25A0-AAED0CE7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E96E45D2-FA96-CF41-8E5A-16485798B2F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5" descr="CX-SD">
            <a:extLst>
              <a:ext uri="{FF2B5EF4-FFF2-40B4-BE49-F238E27FC236}">
                <a16:creationId xmlns:a16="http://schemas.microsoft.com/office/drawing/2014/main" id="{CDDCE5F9-D9B7-3EAF-8B64-06A0C95B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25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 descr="Typical Cernox™ Resistance ">
            <a:extLst>
              <a:ext uri="{FF2B5EF4-FFF2-40B4-BE49-F238E27FC236}">
                <a16:creationId xmlns:a16="http://schemas.microsoft.com/office/drawing/2014/main" id="{F7B76099-488A-A8C4-0E55-EF3BC187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00200"/>
            <a:ext cx="4743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7">
            <a:extLst>
              <a:ext uri="{FF2B5EF4-FFF2-40B4-BE49-F238E27FC236}">
                <a16:creationId xmlns:a16="http://schemas.microsoft.com/office/drawing/2014/main" id="{1BC3B77F-89D6-EAEE-0954-8099B38F1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Very responsive at LHe Temps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Expensive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Requires individual calibration for best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Very good in ionizing radiation environments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2126</Words>
  <Application>Microsoft Office PowerPoint</Application>
  <PresentationFormat>On-screen Show (4:3)</PresentationFormat>
  <Paragraphs>314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Calibri</vt:lpstr>
      <vt:lpstr>Helvetica</vt:lpstr>
      <vt:lpstr>Lucida Grande</vt:lpstr>
      <vt:lpstr>Symbol</vt:lpstr>
      <vt:lpstr>Wingdings</vt:lpstr>
      <vt:lpstr>ヒラギノ角ゴ Pro W3</vt:lpstr>
      <vt:lpstr>FRIB2</vt:lpstr>
      <vt:lpstr>1_FRIB2</vt:lpstr>
      <vt:lpstr>ESS Core Powerpoint</vt:lpstr>
      <vt:lpstr>Equation</vt:lpstr>
      <vt:lpstr>Instrumentation</vt:lpstr>
      <vt:lpstr>Goals</vt:lpstr>
      <vt:lpstr>Introduction</vt:lpstr>
      <vt:lpstr>Introduction</vt:lpstr>
      <vt:lpstr>Instrumentation Rules of Thumb</vt:lpstr>
      <vt:lpstr>Temperature Measurement</vt:lpstr>
      <vt:lpstr>Typical Cryogenic Temperature Sensor Characteristics  (from LakeShore Cryotronics)</vt:lpstr>
      <vt:lpstr>Temperature Sensor Overview (from Handbook of Cryogenic Engineering)</vt:lpstr>
      <vt:lpstr>Cernox Temperature Sensors LakeShore Cryotronics</vt:lpstr>
      <vt:lpstr>Si410 Silicon Diode Scientific Instruments</vt:lpstr>
      <vt:lpstr>Platinum Resistors</vt:lpstr>
      <vt:lpstr>Temperature Sensor Wiring</vt:lpstr>
      <vt:lpstr>Heat Sinking of Wires</vt:lpstr>
      <vt:lpstr>Required Wire Heat Sinking for Proper Temperature Measurement </vt:lpstr>
      <vt:lpstr>Pressure Measurement</vt:lpstr>
      <vt:lpstr>MKS Baratron Pressure Transducer</vt:lpstr>
      <vt:lpstr>Flow Measurements</vt:lpstr>
      <vt:lpstr>Venturi Flow Meter</vt:lpstr>
      <vt:lpstr>Coriolis Flow Meter</vt:lpstr>
      <vt:lpstr>WEKASENSE® Flow Meter</vt:lpstr>
      <vt:lpstr>PowerPoint Presentation</vt:lpstr>
      <vt:lpstr>Level Measurements</vt:lpstr>
      <vt:lpstr>Feedthroughs</vt:lpstr>
      <vt:lpstr>Thermal Acoustic Oscillations (TAOs)</vt:lpstr>
      <vt:lpstr>Stability Curves for TAOs in He</vt:lpstr>
      <vt:lpstr>Using the  Stability Curves</vt:lpstr>
      <vt:lpstr>Other Approaches to Removing TAOs</vt:lpstr>
      <vt:lpstr>TAO Example at ESS</vt:lpstr>
      <vt:lpstr>TAO Example at ESS</vt:lpstr>
      <vt:lpstr>TAO Example at ESS</vt:lpstr>
      <vt:lpstr>TAO Example at ESS Use of buffer tank to reduce  TAO in safety valve</vt:lpstr>
      <vt:lpstr>Commercial Sources of Cryogenic Instrumentation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Properties Of Cryogenic Fluids</dc:title>
  <dc:creator>weisend</dc:creator>
  <cp:lastModifiedBy>Irina Novitski x2831,3896 13429N</cp:lastModifiedBy>
  <cp:revision>295</cp:revision>
  <dcterms:created xsi:type="dcterms:W3CDTF">2010-10-05T04:32:52Z</dcterms:created>
  <dcterms:modified xsi:type="dcterms:W3CDTF">2025-01-30T20:43:05Z</dcterms:modified>
</cp:coreProperties>
</file>